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7562850" cx="10693400"/>
  <p:notesSz cx="10693400" cy="75628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14" roundtripDataSignature="AMtx7mjtnSBp1tngpTRrp3sTvvmDByP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069325" y="3592350"/>
            <a:ext cx="8554700" cy="34032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3: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4: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5: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6: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7: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8: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8: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obj">
  <p:cSld name="OBJECT">
    <p:spTree>
      <p:nvGrpSpPr>
        <p:cNvPr id="11" name="Shape 11"/>
        <p:cNvGrpSpPr/>
        <p:nvPr/>
      </p:nvGrpSpPr>
      <p:grpSpPr>
        <a:xfrm>
          <a:off x="0" y="0"/>
          <a:ext cx="0" cy="0"/>
          <a:chOff x="0" y="0"/>
          <a:chExt cx="0" cy="0"/>
        </a:xfrm>
      </p:grpSpPr>
      <p:sp>
        <p:nvSpPr>
          <p:cNvPr id="12" name="Google Shape;12;p10"/>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0"/>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0"/>
          <p:cNvSpPr txBox="1"/>
          <p:nvPr>
            <p:ph idx="12" type="sldNum"/>
          </p:nvPr>
        </p:nvSpPr>
        <p:spPr>
          <a:xfrm>
            <a:off x="7699248" y="7033450"/>
            <a:ext cx="2459482" cy="378142"/>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15" name="Shape 15"/>
        <p:cNvGrpSpPr/>
        <p:nvPr/>
      </p:nvGrpSpPr>
      <p:grpSpPr>
        <a:xfrm>
          <a:off x="0" y="0"/>
          <a:ext cx="0" cy="0"/>
          <a:chOff x="0" y="0"/>
          <a:chExt cx="0" cy="0"/>
        </a:xfrm>
      </p:grpSpPr>
      <p:sp>
        <p:nvSpPr>
          <p:cNvPr id="16" name="Google Shape;16;p11"/>
          <p:cNvSpPr txBox="1"/>
          <p:nvPr>
            <p:ph type="title"/>
          </p:nvPr>
        </p:nvSpPr>
        <p:spPr>
          <a:xfrm>
            <a:off x="950300" y="507422"/>
            <a:ext cx="8792799" cy="103124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200">
                <a:solidFill>
                  <a:srgbClr val="10CA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body"/>
          </p:nvPr>
        </p:nvSpPr>
        <p:spPr>
          <a:xfrm>
            <a:off x="534670" y="1739455"/>
            <a:ext cx="9624060"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11"/>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2" type="sldNum"/>
          </p:nvPr>
        </p:nvSpPr>
        <p:spPr>
          <a:xfrm>
            <a:off x="7699248" y="7033450"/>
            <a:ext cx="2459482" cy="378142"/>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1" name="Shape 21"/>
        <p:cNvGrpSpPr/>
        <p:nvPr/>
      </p:nvGrpSpPr>
      <p:grpSpPr>
        <a:xfrm>
          <a:off x="0" y="0"/>
          <a:ext cx="0" cy="0"/>
          <a:chOff x="0" y="0"/>
          <a:chExt cx="0" cy="0"/>
        </a:xfrm>
      </p:grpSpPr>
      <p:sp>
        <p:nvSpPr>
          <p:cNvPr id="22" name="Google Shape;22;p12"/>
          <p:cNvSpPr txBox="1"/>
          <p:nvPr>
            <p:ph type="title"/>
          </p:nvPr>
        </p:nvSpPr>
        <p:spPr>
          <a:xfrm>
            <a:off x="950300" y="507422"/>
            <a:ext cx="8792799" cy="103124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200">
                <a:solidFill>
                  <a:srgbClr val="10CA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2"/>
          <p:cNvSpPr txBox="1"/>
          <p:nvPr>
            <p:ph idx="1" type="body"/>
          </p:nvPr>
        </p:nvSpPr>
        <p:spPr>
          <a:xfrm>
            <a:off x="950300" y="2412949"/>
            <a:ext cx="4220210" cy="455549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100">
                <a:solidFill>
                  <a:srgbClr val="3D3D3D"/>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 name="Google Shape;24;p12"/>
          <p:cNvSpPr txBox="1"/>
          <p:nvPr>
            <p:ph idx="2" type="body"/>
          </p:nvPr>
        </p:nvSpPr>
        <p:spPr>
          <a:xfrm>
            <a:off x="5507101"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12"/>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2"/>
          <p:cNvSpPr txBox="1"/>
          <p:nvPr>
            <p:ph idx="12" type="sldNum"/>
          </p:nvPr>
        </p:nvSpPr>
        <p:spPr>
          <a:xfrm>
            <a:off x="7699248" y="7033450"/>
            <a:ext cx="2459482" cy="378142"/>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28" name="Shape 28"/>
        <p:cNvGrpSpPr/>
        <p:nvPr/>
      </p:nvGrpSpPr>
      <p:grpSpPr>
        <a:xfrm>
          <a:off x="0" y="0"/>
          <a:ext cx="0" cy="0"/>
          <a:chOff x="0" y="0"/>
          <a:chExt cx="0" cy="0"/>
        </a:xfrm>
      </p:grpSpPr>
      <p:sp>
        <p:nvSpPr>
          <p:cNvPr id="29" name="Google Shape;29;p13"/>
          <p:cNvSpPr txBox="1"/>
          <p:nvPr>
            <p:ph type="ctrTitle"/>
          </p:nvPr>
        </p:nvSpPr>
        <p:spPr>
          <a:xfrm>
            <a:off x="802005" y="2344483"/>
            <a:ext cx="9089390" cy="15881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3"/>
          <p:cNvSpPr txBox="1"/>
          <p:nvPr>
            <p:ph idx="1" type="subTitle"/>
          </p:nvPr>
        </p:nvSpPr>
        <p:spPr>
          <a:xfrm>
            <a:off x="1604010" y="4235196"/>
            <a:ext cx="7485380" cy="189071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3"/>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3"/>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3"/>
          <p:cNvSpPr txBox="1"/>
          <p:nvPr>
            <p:ph idx="12" type="sldNum"/>
          </p:nvPr>
        </p:nvSpPr>
        <p:spPr>
          <a:xfrm>
            <a:off x="7699248" y="7033450"/>
            <a:ext cx="2459482" cy="378142"/>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34" name="Shape 34"/>
        <p:cNvGrpSpPr/>
        <p:nvPr/>
      </p:nvGrpSpPr>
      <p:grpSpPr>
        <a:xfrm>
          <a:off x="0" y="0"/>
          <a:ext cx="0" cy="0"/>
          <a:chOff x="0" y="0"/>
          <a:chExt cx="0" cy="0"/>
        </a:xfrm>
      </p:grpSpPr>
      <p:sp>
        <p:nvSpPr>
          <p:cNvPr id="35" name="Google Shape;35;p14"/>
          <p:cNvSpPr txBox="1"/>
          <p:nvPr>
            <p:ph type="title"/>
          </p:nvPr>
        </p:nvSpPr>
        <p:spPr>
          <a:xfrm>
            <a:off x="950300" y="507422"/>
            <a:ext cx="8792799" cy="103124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200">
                <a:solidFill>
                  <a:srgbClr val="10CA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4"/>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4"/>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
          <p:cNvSpPr txBox="1"/>
          <p:nvPr>
            <p:ph idx="12" type="sldNum"/>
          </p:nvPr>
        </p:nvSpPr>
        <p:spPr>
          <a:xfrm>
            <a:off x="7699248" y="7033450"/>
            <a:ext cx="2459482" cy="378142"/>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950300" y="507422"/>
            <a:ext cx="8792799" cy="103124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200" u="none" cap="none" strike="noStrike">
                <a:solidFill>
                  <a:srgbClr val="10CAA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534670" y="1739455"/>
            <a:ext cx="9624060" cy="4991481"/>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9"/>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7699248" y="7033450"/>
            <a:ext cx="2459482" cy="378142"/>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kokorolingua.com/" TargetMode="External"/><Relationship Id="rId4" Type="http://schemas.openxmlformats.org/officeDocument/2006/relationships/hyperlink" Target="https://www.facebook.com/kokorolingua/" TargetMode="External"/><Relationship Id="rId5" Type="http://schemas.openxmlformats.org/officeDocument/2006/relationships/hyperlink" Target="https://instagram.com/kokorolingua/" TargetMode="External"/><Relationship Id="rId6" Type="http://schemas.openxmlformats.org/officeDocument/2006/relationships/hyperlink" Target="https://www.linkedin.com/company/kokoro-lingua/" TargetMode="External"/><Relationship Id="rId7" Type="http://schemas.openxmlformats.org/officeDocument/2006/relationships/hyperlink" Target="mailto:info@kokorolingua.com" TargetMode="External"/><Relationship Id="rId8"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42" name="Shape 42"/>
        <p:cNvGrpSpPr/>
        <p:nvPr/>
      </p:nvGrpSpPr>
      <p:grpSpPr>
        <a:xfrm>
          <a:off x="0" y="0"/>
          <a:ext cx="0" cy="0"/>
          <a:chOff x="0" y="0"/>
          <a:chExt cx="0" cy="0"/>
        </a:xfrm>
      </p:grpSpPr>
      <p:sp>
        <p:nvSpPr>
          <p:cNvPr id="43" name="Google Shape;43;p1"/>
          <p:cNvSpPr txBox="1"/>
          <p:nvPr/>
        </p:nvSpPr>
        <p:spPr>
          <a:xfrm>
            <a:off x="963000" y="7250808"/>
            <a:ext cx="1310640" cy="142240"/>
          </a:xfrm>
          <a:prstGeom prst="rect">
            <a:avLst/>
          </a:prstGeom>
          <a:noFill/>
          <a:ln>
            <a:noFill/>
          </a:ln>
        </p:spPr>
        <p:txBody>
          <a:bodyPr anchorCtr="0" anchor="t" bIns="0" lIns="0" spcFirstLastPara="1" rIns="0" wrap="square" tIns="5075">
            <a:spAutoFit/>
          </a:bodyPr>
          <a:lstStyle/>
          <a:p>
            <a:pPr indent="0" lvl="0" marL="0" marR="0" rtl="0" algn="l">
              <a:lnSpc>
                <a:spcPct val="100000"/>
              </a:lnSpc>
              <a:spcBef>
                <a:spcPts val="0"/>
              </a:spcBef>
              <a:spcAft>
                <a:spcPts val="0"/>
              </a:spcAft>
              <a:buNone/>
            </a:pPr>
            <a:r>
              <a:rPr b="0" i="0" lang="en-GB" sz="800" u="none" cap="none" strike="noStrike">
                <a:solidFill>
                  <a:schemeClr val="dk1"/>
                </a:solidFill>
                <a:latin typeface="Arial"/>
                <a:ea typeface="Arial"/>
                <a:cs typeface="Arial"/>
                <a:sym typeface="Arial"/>
              </a:rPr>
              <a:t>Dossier de presse | </a:t>
            </a:r>
            <a:r>
              <a:rPr b="1" i="0" lang="en-GB" sz="800" u="none" cap="none" strike="noStrike">
                <a:solidFill>
                  <a:schemeClr val="dk1"/>
                </a:solidFill>
                <a:latin typeface="Arial"/>
                <a:ea typeface="Arial"/>
                <a:cs typeface="Arial"/>
                <a:sym typeface="Arial"/>
              </a:rPr>
              <a:t>CLIENT</a:t>
            </a:r>
            <a:endParaRPr b="0" i="0" sz="800" u="none" cap="none" strike="noStrike">
              <a:solidFill>
                <a:schemeClr val="dk1"/>
              </a:solidFill>
              <a:latin typeface="Arial"/>
              <a:ea typeface="Arial"/>
              <a:cs typeface="Arial"/>
              <a:sym typeface="Arial"/>
            </a:endParaRPr>
          </a:p>
        </p:txBody>
      </p:sp>
      <p:sp>
        <p:nvSpPr>
          <p:cNvPr id="44" name="Google Shape;44;p1"/>
          <p:cNvSpPr txBox="1"/>
          <p:nvPr/>
        </p:nvSpPr>
        <p:spPr>
          <a:xfrm>
            <a:off x="9693909" y="7210803"/>
            <a:ext cx="35560" cy="160020"/>
          </a:xfrm>
          <a:prstGeom prst="rect">
            <a:avLst/>
          </a:prstGeom>
          <a:noFill/>
          <a:ln>
            <a:noFill/>
          </a:ln>
        </p:spPr>
        <p:txBody>
          <a:bodyPr anchorCtr="0" anchor="t" bIns="0" lIns="0" spcFirstLastPara="1" rIns="0" wrap="square" tIns="5700">
            <a:spAutoFit/>
          </a:bodyPr>
          <a:lstStyle/>
          <a:p>
            <a:pPr indent="0" lvl="0" marL="0" marR="0" rtl="0" algn="l">
              <a:lnSpc>
                <a:spcPct val="100000"/>
              </a:lnSpc>
              <a:spcBef>
                <a:spcPts val="0"/>
              </a:spcBef>
              <a:spcAft>
                <a:spcPts val="0"/>
              </a:spcAft>
              <a:buNone/>
            </a:pPr>
            <a:r>
              <a:rPr b="0" i="0" lang="en-GB" sz="900" u="none" cap="none" strike="noStrike">
                <a:solidFill>
                  <a:schemeClr val="dk1"/>
                </a:solidFill>
                <a:latin typeface="Arial"/>
                <a:ea typeface="Arial"/>
                <a:cs typeface="Arial"/>
                <a:sym typeface="Arial"/>
              </a:rPr>
              <a:t>1</a:t>
            </a:r>
            <a:endParaRPr b="0" i="0" sz="900" u="none" cap="none" strike="noStrike">
              <a:solidFill>
                <a:schemeClr val="dk1"/>
              </a:solidFill>
              <a:latin typeface="Arial"/>
              <a:ea typeface="Arial"/>
              <a:cs typeface="Arial"/>
              <a:sym typeface="Arial"/>
            </a:endParaRPr>
          </a:p>
        </p:txBody>
      </p:sp>
      <p:sp>
        <p:nvSpPr>
          <p:cNvPr id="45" name="Google Shape;45;p1"/>
          <p:cNvSpPr/>
          <p:nvPr/>
        </p:nvSpPr>
        <p:spPr>
          <a:xfrm>
            <a:off x="0" y="12"/>
            <a:ext cx="9000000" cy="755999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 name="Google Shape;46;p1"/>
          <p:cNvSpPr/>
          <p:nvPr/>
        </p:nvSpPr>
        <p:spPr>
          <a:xfrm>
            <a:off x="6033503" y="0"/>
            <a:ext cx="230504" cy="7560309"/>
          </a:xfrm>
          <a:custGeom>
            <a:rect b="b" l="l" r="r" t="t"/>
            <a:pathLst>
              <a:path extrusionOk="0" h="7560309" w="230504">
                <a:moveTo>
                  <a:pt x="0" y="7560005"/>
                </a:moveTo>
                <a:lnTo>
                  <a:pt x="230492" y="7560005"/>
                </a:lnTo>
                <a:lnTo>
                  <a:pt x="230492" y="0"/>
                </a:lnTo>
                <a:lnTo>
                  <a:pt x="0" y="0"/>
                </a:lnTo>
                <a:lnTo>
                  <a:pt x="0" y="7560005"/>
                </a:lnTo>
                <a:close/>
              </a:path>
            </a:pathLst>
          </a:custGeom>
          <a:solidFill>
            <a:srgbClr val="000000">
              <a:alpha val="1882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 name="Google Shape;47;p1"/>
          <p:cNvSpPr/>
          <p:nvPr/>
        </p:nvSpPr>
        <p:spPr>
          <a:xfrm>
            <a:off x="6263995" y="12"/>
            <a:ext cx="4428490" cy="7560309"/>
          </a:xfrm>
          <a:custGeom>
            <a:rect b="b" l="l" r="r" t="t"/>
            <a:pathLst>
              <a:path extrusionOk="0" h="7560309" w="4428490">
                <a:moveTo>
                  <a:pt x="0" y="7559992"/>
                </a:moveTo>
                <a:lnTo>
                  <a:pt x="4428007" y="7559992"/>
                </a:lnTo>
                <a:lnTo>
                  <a:pt x="4428007" y="0"/>
                </a:lnTo>
                <a:lnTo>
                  <a:pt x="0" y="0"/>
                </a:lnTo>
                <a:lnTo>
                  <a:pt x="0" y="7559992"/>
                </a:lnTo>
                <a:close/>
              </a:path>
            </a:pathLst>
          </a:custGeom>
          <a:solidFill>
            <a:srgbClr val="10CAA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 name="Google Shape;48;p1"/>
          <p:cNvSpPr/>
          <p:nvPr/>
        </p:nvSpPr>
        <p:spPr>
          <a:xfrm>
            <a:off x="8184853" y="1593005"/>
            <a:ext cx="1917700" cy="241300"/>
          </a:xfrm>
          <a:custGeom>
            <a:rect b="b" l="l" r="r" t="t"/>
            <a:pathLst>
              <a:path extrusionOk="0" h="241300" w="1917700">
                <a:moveTo>
                  <a:pt x="1797050" y="0"/>
                </a:moveTo>
                <a:lnTo>
                  <a:pt x="120650" y="0"/>
                </a:lnTo>
                <a:lnTo>
                  <a:pt x="73685" y="9480"/>
                </a:lnTo>
                <a:lnTo>
                  <a:pt x="35336" y="35336"/>
                </a:lnTo>
                <a:lnTo>
                  <a:pt x="9480" y="73685"/>
                </a:lnTo>
                <a:lnTo>
                  <a:pt x="0" y="120650"/>
                </a:lnTo>
                <a:lnTo>
                  <a:pt x="9480" y="167614"/>
                </a:lnTo>
                <a:lnTo>
                  <a:pt x="35336" y="205963"/>
                </a:lnTo>
                <a:lnTo>
                  <a:pt x="73685" y="231819"/>
                </a:lnTo>
                <a:lnTo>
                  <a:pt x="120650" y="241300"/>
                </a:lnTo>
                <a:lnTo>
                  <a:pt x="1797050" y="241300"/>
                </a:lnTo>
                <a:lnTo>
                  <a:pt x="1844014" y="231819"/>
                </a:lnTo>
                <a:lnTo>
                  <a:pt x="1882363" y="205963"/>
                </a:lnTo>
                <a:lnTo>
                  <a:pt x="1908219" y="167614"/>
                </a:lnTo>
                <a:lnTo>
                  <a:pt x="1917700" y="120650"/>
                </a:lnTo>
                <a:lnTo>
                  <a:pt x="1908219" y="73685"/>
                </a:lnTo>
                <a:lnTo>
                  <a:pt x="1882363" y="35336"/>
                </a:lnTo>
                <a:lnTo>
                  <a:pt x="1844014" y="9480"/>
                </a:lnTo>
                <a:lnTo>
                  <a:pt x="1797050" y="0"/>
                </a:lnTo>
                <a:close/>
              </a:path>
            </a:pathLst>
          </a:custGeom>
          <a:solidFill>
            <a:srgbClr val="EA4E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1"/>
          <p:cNvSpPr txBox="1"/>
          <p:nvPr/>
        </p:nvSpPr>
        <p:spPr>
          <a:xfrm>
            <a:off x="8352275" y="1632374"/>
            <a:ext cx="1570355" cy="151323"/>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None/>
            </a:pPr>
            <a:r>
              <a:rPr b="1" lang="en-GB" sz="900">
                <a:solidFill>
                  <a:srgbClr val="FFFFFF"/>
                </a:solidFill>
                <a:latin typeface="Arial"/>
                <a:ea typeface="Arial"/>
                <a:cs typeface="Arial"/>
                <a:sym typeface="Arial"/>
              </a:rPr>
              <a:t>PRESS RELEASE</a:t>
            </a:r>
            <a:endParaRPr sz="900">
              <a:solidFill>
                <a:schemeClr val="dk1"/>
              </a:solidFill>
              <a:latin typeface="Arial"/>
              <a:ea typeface="Arial"/>
              <a:cs typeface="Arial"/>
              <a:sym typeface="Arial"/>
            </a:endParaRPr>
          </a:p>
        </p:txBody>
      </p:sp>
      <p:sp>
        <p:nvSpPr>
          <p:cNvPr id="50" name="Google Shape;50;p1"/>
          <p:cNvSpPr txBox="1"/>
          <p:nvPr/>
        </p:nvSpPr>
        <p:spPr>
          <a:xfrm>
            <a:off x="6840746" y="3894764"/>
            <a:ext cx="3458954" cy="3142527"/>
          </a:xfrm>
          <a:prstGeom prst="rect">
            <a:avLst/>
          </a:prstGeom>
          <a:noFill/>
          <a:ln>
            <a:noFill/>
          </a:ln>
        </p:spPr>
        <p:txBody>
          <a:bodyPr anchorCtr="0" anchor="t" bIns="0" lIns="0" spcFirstLastPara="1" rIns="0" wrap="square" tIns="178425">
            <a:spAutoFit/>
          </a:bodyPr>
          <a:lstStyle/>
          <a:p>
            <a:pPr indent="0" lvl="0" marL="12700" marR="0" rtl="0" algn="l">
              <a:lnSpc>
                <a:spcPct val="100000"/>
              </a:lnSpc>
              <a:spcBef>
                <a:spcPts val="0"/>
              </a:spcBef>
              <a:spcAft>
                <a:spcPts val="0"/>
              </a:spcAft>
              <a:buNone/>
            </a:pPr>
            <a:r>
              <a:rPr b="1" lang="en-GB" sz="3500">
                <a:solidFill>
                  <a:srgbClr val="FFFFFF"/>
                </a:solidFill>
                <a:latin typeface="Arial"/>
                <a:ea typeface="Arial"/>
                <a:cs typeface="Arial"/>
                <a:sym typeface="Arial"/>
              </a:rPr>
              <a:t>Coronavirus :</a:t>
            </a:r>
            <a:endParaRPr sz="3500">
              <a:solidFill>
                <a:schemeClr val="dk1"/>
              </a:solidFill>
              <a:latin typeface="Arial"/>
              <a:ea typeface="Arial"/>
              <a:cs typeface="Arial"/>
              <a:sym typeface="Arial"/>
            </a:endParaRPr>
          </a:p>
          <a:p>
            <a:pPr indent="0" lvl="0" marL="12700" marR="5080" rtl="0" algn="l">
              <a:lnSpc>
                <a:spcPct val="100000"/>
              </a:lnSpc>
              <a:spcBef>
                <a:spcPts val="935"/>
              </a:spcBef>
              <a:spcAft>
                <a:spcPts val="0"/>
              </a:spcAft>
              <a:buNone/>
            </a:pPr>
            <a:r>
              <a:rPr b="1" lang="en-GB" sz="2500">
                <a:solidFill>
                  <a:srgbClr val="FFFFFF"/>
                </a:solidFill>
                <a:latin typeface="Arial"/>
                <a:ea typeface="Arial"/>
                <a:cs typeface="Arial"/>
                <a:sym typeface="Arial"/>
              </a:rPr>
              <a:t>KOKORO lingua, the innovative method for teaching English to children from 3 to 8 years old, offered for 1 month </a:t>
            </a:r>
            <a:endParaRPr sz="2500">
              <a:solidFill>
                <a:schemeClr val="dk1"/>
              </a:solidFill>
              <a:latin typeface="Arial"/>
              <a:ea typeface="Arial"/>
              <a:cs typeface="Arial"/>
              <a:sym typeface="Arial"/>
            </a:endParaRPr>
          </a:p>
        </p:txBody>
      </p:sp>
      <p:sp>
        <p:nvSpPr>
          <p:cNvPr id="51" name="Google Shape;51;p1"/>
          <p:cNvSpPr/>
          <p:nvPr/>
        </p:nvSpPr>
        <p:spPr>
          <a:xfrm>
            <a:off x="8184845" y="719315"/>
            <a:ext cx="1917700" cy="7536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5" name="Shape 55"/>
        <p:cNvGrpSpPr/>
        <p:nvPr/>
      </p:nvGrpSpPr>
      <p:grpSpPr>
        <a:xfrm>
          <a:off x="0" y="0"/>
          <a:ext cx="0" cy="0"/>
          <a:chOff x="0" y="0"/>
          <a:chExt cx="0" cy="0"/>
        </a:xfrm>
      </p:grpSpPr>
      <p:sp>
        <p:nvSpPr>
          <p:cNvPr id="56" name="Google Shape;56;p2"/>
          <p:cNvSpPr txBox="1"/>
          <p:nvPr/>
        </p:nvSpPr>
        <p:spPr>
          <a:xfrm>
            <a:off x="774700" y="2603254"/>
            <a:ext cx="4406299" cy="4719241"/>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GB" sz="1200">
                <a:solidFill>
                  <a:srgbClr val="3D3D3D"/>
                </a:solidFill>
                <a:latin typeface="Arial"/>
                <a:ea typeface="Arial"/>
                <a:cs typeface="Arial"/>
                <a:sym typeface="Arial"/>
              </a:rPr>
              <a:t>Mastering one or more foreign languages is today an essential skill for many professions. Learning a language also means developing mental flexibility, understanding different ways of thinking and being more open to others. </a:t>
            </a:r>
            <a:endParaRPr/>
          </a:p>
          <a:p>
            <a:pPr indent="0" lvl="0" marL="12700" marR="5080" rtl="0" algn="just">
              <a:lnSpc>
                <a:spcPct val="100000"/>
              </a:lnSpc>
              <a:spcBef>
                <a:spcPts val="100"/>
              </a:spcBef>
              <a:spcAft>
                <a:spcPts val="0"/>
              </a:spcAft>
              <a:buNone/>
            </a:pPr>
            <a:r>
              <a:rPr lang="en-GB" sz="1200">
                <a:solidFill>
                  <a:srgbClr val="3D3D3D"/>
                </a:solidFill>
                <a:latin typeface="Arial"/>
                <a:ea typeface="Arial"/>
                <a:cs typeface="Arial"/>
                <a:sym typeface="Arial"/>
              </a:rPr>
              <a:t>Numerous studies show the heightened potential of children before the age of 8 in the perception and reproduction of different languages. If these abilities are not activated, they will eventually regress, and the child will have more difficulty hearing and therefore reproducing the different tones of a language. </a:t>
            </a:r>
            <a:endParaRPr/>
          </a:p>
          <a:p>
            <a:pPr indent="0" lvl="0" marL="12700" marR="5080" rtl="0" algn="just">
              <a:lnSpc>
                <a:spcPct val="100000"/>
              </a:lnSpc>
              <a:spcBef>
                <a:spcPts val="100"/>
              </a:spcBef>
              <a:spcAft>
                <a:spcPts val="0"/>
              </a:spcAft>
              <a:buNone/>
            </a:pPr>
            <a:r>
              <a:rPr lang="en-GB" sz="1200">
                <a:solidFill>
                  <a:srgbClr val="3D3D3D"/>
                </a:solidFill>
                <a:latin typeface="Arial"/>
                <a:ea typeface="Arial"/>
                <a:cs typeface="Arial"/>
                <a:sym typeface="Arial"/>
              </a:rPr>
              <a:t>With KOKORO lingua, the English teachers... are children, who are native English speakers! This learning method is unique, implicit and emotional. </a:t>
            </a:r>
            <a:endParaRPr/>
          </a:p>
          <a:p>
            <a:pPr indent="0" lvl="0" marL="12700" marR="5080" rtl="0" algn="just">
              <a:lnSpc>
                <a:spcPct val="100000"/>
              </a:lnSpc>
              <a:spcBef>
                <a:spcPts val="100"/>
              </a:spcBef>
              <a:spcAft>
                <a:spcPts val="0"/>
              </a:spcAft>
              <a:buNone/>
            </a:pPr>
            <a:r>
              <a:rPr lang="en-GB" sz="1200">
                <a:solidFill>
                  <a:srgbClr val="3D3D3D"/>
                </a:solidFill>
                <a:latin typeface="Arial"/>
                <a:ea typeface="Arial"/>
                <a:cs typeface="Arial"/>
                <a:sym typeface="Arial"/>
              </a:rPr>
              <a:t>When schools are closed, parents try to simulate a classroom environment best they can and are careful to keep their children occupied as intelligently as possible. </a:t>
            </a:r>
            <a:endParaRPr/>
          </a:p>
          <a:p>
            <a:pPr indent="0" lvl="0" marL="12700" marR="5080" rtl="0" algn="just">
              <a:lnSpc>
                <a:spcPct val="100000"/>
              </a:lnSpc>
              <a:spcBef>
                <a:spcPts val="100"/>
              </a:spcBef>
              <a:spcAft>
                <a:spcPts val="0"/>
              </a:spcAft>
              <a:buNone/>
            </a:pPr>
            <a:r>
              <a:rPr lang="en-GB" sz="1200">
                <a:solidFill>
                  <a:srgbClr val="3D3D3D"/>
                </a:solidFill>
                <a:latin typeface="Arial"/>
                <a:ea typeface="Arial"/>
                <a:cs typeface="Arial"/>
                <a:sym typeface="Arial"/>
              </a:rPr>
              <a:t> </a:t>
            </a:r>
            <a:endParaRPr/>
          </a:p>
          <a:p>
            <a:pPr indent="0" lvl="0" marL="12700" marR="5080" rtl="0" algn="just">
              <a:lnSpc>
                <a:spcPct val="100000"/>
              </a:lnSpc>
              <a:spcBef>
                <a:spcPts val="100"/>
              </a:spcBef>
              <a:spcAft>
                <a:spcPts val="0"/>
              </a:spcAft>
              <a:buNone/>
            </a:pPr>
            <a:r>
              <a:rPr lang="en-GB" sz="1200">
                <a:solidFill>
                  <a:srgbClr val="3D3D3D"/>
                </a:solidFill>
                <a:latin typeface="Arial"/>
                <a:ea typeface="Arial"/>
                <a:cs typeface="Arial"/>
                <a:sym typeface="Arial"/>
              </a:rPr>
              <a:t>What if they took the opportunity to teach their children English? </a:t>
            </a:r>
            <a:endParaRPr/>
          </a:p>
          <a:p>
            <a:pPr indent="0" lvl="0" marL="12700" marR="5080" rtl="0" algn="just">
              <a:lnSpc>
                <a:spcPct val="100000"/>
              </a:lnSpc>
              <a:spcBef>
                <a:spcPts val="100"/>
              </a:spcBef>
              <a:spcAft>
                <a:spcPts val="0"/>
              </a:spcAft>
              <a:buNone/>
            </a:pPr>
            <a:r>
              <a:rPr lang="en-GB" sz="1200">
                <a:solidFill>
                  <a:srgbClr val="3D3D3D"/>
                </a:solidFill>
                <a:latin typeface="Arial"/>
                <a:ea typeface="Arial"/>
                <a:cs typeface="Arial"/>
                <a:sym typeface="Arial"/>
              </a:rPr>
              <a:t> </a:t>
            </a:r>
            <a:endParaRPr/>
          </a:p>
          <a:p>
            <a:pPr indent="0" lvl="0" marL="12700" marR="5080" rtl="0" algn="just">
              <a:lnSpc>
                <a:spcPct val="100000"/>
              </a:lnSpc>
              <a:spcBef>
                <a:spcPts val="100"/>
              </a:spcBef>
              <a:spcAft>
                <a:spcPts val="0"/>
              </a:spcAft>
              <a:buNone/>
            </a:pPr>
            <a:r>
              <a:rPr lang="en-GB" sz="1200">
                <a:solidFill>
                  <a:srgbClr val="3D3D3D"/>
                </a:solidFill>
                <a:latin typeface="Arial"/>
                <a:ea typeface="Arial"/>
                <a:cs typeface="Arial"/>
                <a:sym typeface="Arial"/>
              </a:rPr>
              <a:t>It is to help parents, and to give children from 3 to 8 years old the extraordinary chance to learn English that the KOKORO lingua team has decided to make its innovative and multi-awarded method, free for 1 month, via 4 videos </a:t>
            </a:r>
            <a:endParaRPr/>
          </a:p>
        </p:txBody>
      </p:sp>
      <p:sp>
        <p:nvSpPr>
          <p:cNvPr id="57" name="Google Shape;57;p2"/>
          <p:cNvSpPr txBox="1"/>
          <p:nvPr/>
        </p:nvSpPr>
        <p:spPr>
          <a:xfrm>
            <a:off x="5562000" y="6386341"/>
            <a:ext cx="4356700" cy="751488"/>
          </a:xfrm>
          <a:prstGeom prst="rect">
            <a:avLst/>
          </a:prstGeom>
          <a:noFill/>
          <a:ln>
            <a:noFill/>
          </a:ln>
        </p:spPr>
        <p:txBody>
          <a:bodyPr anchorCtr="0" anchor="t" bIns="0" lIns="0" spcFirstLastPara="1" rIns="0" wrap="square" tIns="12700">
            <a:spAutoFit/>
          </a:bodyPr>
          <a:lstStyle/>
          <a:p>
            <a:pPr indent="0" lvl="0" marL="12700" marR="5080" rtl="0" algn="just">
              <a:spcBef>
                <a:spcPts val="0"/>
              </a:spcBef>
              <a:spcAft>
                <a:spcPts val="0"/>
              </a:spcAft>
              <a:buNone/>
            </a:pPr>
            <a:r>
              <a:rPr lang="en-GB" sz="1200">
                <a:solidFill>
                  <a:srgbClr val="3D3D3D"/>
                </a:solidFill>
                <a:latin typeface="Arial"/>
                <a:ea typeface="Arial"/>
                <a:cs typeface="Arial"/>
                <a:sym typeface="Arial"/>
              </a:rPr>
              <a:t>In one year, the child assimilates 250 words and expressions of the common English language which they pronounce with the right accent thanks to their little native English-speaking teachers.</a:t>
            </a:r>
            <a:endParaRPr/>
          </a:p>
        </p:txBody>
      </p:sp>
      <p:sp>
        <p:nvSpPr>
          <p:cNvPr id="58" name="Google Shape;58;p2"/>
          <p:cNvSpPr/>
          <p:nvPr/>
        </p:nvSpPr>
        <p:spPr>
          <a:xfrm>
            <a:off x="5562000" y="2603254"/>
            <a:ext cx="4356700" cy="3661106"/>
          </a:xfrm>
          <a:custGeom>
            <a:rect b="b" l="l" r="r" t="t"/>
            <a:pathLst>
              <a:path extrusionOk="0" h="3348354" w="4167504">
                <a:moveTo>
                  <a:pt x="4014597" y="0"/>
                </a:moveTo>
                <a:lnTo>
                  <a:pt x="152400" y="0"/>
                </a:lnTo>
                <a:lnTo>
                  <a:pt x="104231" y="7769"/>
                </a:lnTo>
                <a:lnTo>
                  <a:pt x="62396" y="29405"/>
                </a:lnTo>
                <a:lnTo>
                  <a:pt x="29405" y="62396"/>
                </a:lnTo>
                <a:lnTo>
                  <a:pt x="7769" y="104231"/>
                </a:lnTo>
                <a:lnTo>
                  <a:pt x="0" y="152400"/>
                </a:lnTo>
                <a:lnTo>
                  <a:pt x="0" y="3195599"/>
                </a:lnTo>
                <a:lnTo>
                  <a:pt x="7769" y="3243767"/>
                </a:lnTo>
                <a:lnTo>
                  <a:pt x="29405" y="3285602"/>
                </a:lnTo>
                <a:lnTo>
                  <a:pt x="62396" y="3318593"/>
                </a:lnTo>
                <a:lnTo>
                  <a:pt x="104231" y="3340229"/>
                </a:lnTo>
                <a:lnTo>
                  <a:pt x="152400" y="3347999"/>
                </a:lnTo>
                <a:lnTo>
                  <a:pt x="4014597" y="3347999"/>
                </a:lnTo>
                <a:lnTo>
                  <a:pt x="4062770" y="3340229"/>
                </a:lnTo>
                <a:lnTo>
                  <a:pt x="4104605" y="3318593"/>
                </a:lnTo>
                <a:lnTo>
                  <a:pt x="4137594" y="3285602"/>
                </a:lnTo>
                <a:lnTo>
                  <a:pt x="4159228" y="3243767"/>
                </a:lnTo>
                <a:lnTo>
                  <a:pt x="4166997" y="3195599"/>
                </a:lnTo>
                <a:lnTo>
                  <a:pt x="4166997" y="152400"/>
                </a:lnTo>
                <a:lnTo>
                  <a:pt x="4159228" y="104231"/>
                </a:lnTo>
                <a:lnTo>
                  <a:pt x="4137594" y="62396"/>
                </a:lnTo>
                <a:lnTo>
                  <a:pt x="4104605" y="29405"/>
                </a:lnTo>
                <a:lnTo>
                  <a:pt x="4062770" y="7769"/>
                </a:lnTo>
                <a:lnTo>
                  <a:pt x="4014597" y="0"/>
                </a:lnTo>
                <a:close/>
              </a:path>
            </a:pathLst>
          </a:custGeom>
          <a:solidFill>
            <a:srgbClr val="10CAA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 name="Google Shape;59;p2"/>
          <p:cNvSpPr txBox="1"/>
          <p:nvPr/>
        </p:nvSpPr>
        <p:spPr>
          <a:xfrm>
            <a:off x="5958798" y="2867026"/>
            <a:ext cx="3578901" cy="310084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GB" sz="1400">
                <a:solidFill>
                  <a:srgbClr val="FFFFFF"/>
                </a:solidFill>
                <a:latin typeface="Arial"/>
                <a:ea typeface="Arial"/>
                <a:cs typeface="Arial"/>
                <a:sym typeface="Arial"/>
              </a:rPr>
              <a:t>How does it work? </a:t>
            </a:r>
            <a:endParaRPr/>
          </a:p>
          <a:p>
            <a:pPr indent="0" lvl="0" marL="12700" marR="0" rtl="0" algn="l">
              <a:lnSpc>
                <a:spcPct val="100000"/>
              </a:lnSpc>
              <a:spcBef>
                <a:spcPts val="100"/>
              </a:spcBef>
              <a:spcAft>
                <a:spcPts val="0"/>
              </a:spcAft>
              <a:buNone/>
            </a:pPr>
            <a:r>
              <a:t/>
            </a:r>
            <a:endParaRPr b="1" sz="1200">
              <a:solidFill>
                <a:srgbClr val="FFFFFF"/>
              </a:solidFill>
              <a:latin typeface="Arial"/>
              <a:ea typeface="Arial"/>
              <a:cs typeface="Arial"/>
              <a:sym typeface="Arial"/>
            </a:endParaRPr>
          </a:p>
          <a:p>
            <a:pPr indent="-342900" lvl="0" marL="355600" marR="0" rtl="0" algn="l">
              <a:lnSpc>
                <a:spcPct val="100000"/>
              </a:lnSpc>
              <a:spcBef>
                <a:spcPts val="100"/>
              </a:spcBef>
              <a:spcAft>
                <a:spcPts val="0"/>
              </a:spcAft>
              <a:buClr>
                <a:srgbClr val="FFFFFF"/>
              </a:buClr>
              <a:buSzPts val="1200"/>
              <a:buFont typeface="Calibri"/>
              <a:buAutoNum type="arabicPeriod"/>
            </a:pPr>
            <a:r>
              <a:rPr lang="en-GB" sz="1200">
                <a:solidFill>
                  <a:srgbClr val="FFFFFF"/>
                </a:solidFill>
                <a:latin typeface="Arial"/>
                <a:ea typeface="Arial"/>
                <a:cs typeface="Arial"/>
                <a:sym typeface="Arial"/>
              </a:rPr>
              <a:t>Every week, the children watch a 10-minute video accessible via a secure platform.</a:t>
            </a:r>
            <a:endParaRPr/>
          </a:p>
          <a:p>
            <a:pPr indent="-266700" lvl="0" marL="355600" marR="0" rtl="0" algn="l">
              <a:lnSpc>
                <a:spcPct val="100000"/>
              </a:lnSpc>
              <a:spcBef>
                <a:spcPts val="100"/>
              </a:spcBef>
              <a:spcAft>
                <a:spcPts val="0"/>
              </a:spcAft>
              <a:buClr>
                <a:schemeClr val="dk1"/>
              </a:buClr>
              <a:buSzPts val="1200"/>
              <a:buFont typeface="Calibri"/>
              <a:buNone/>
            </a:pPr>
            <a:r>
              <a:t/>
            </a:r>
            <a:endParaRPr sz="1200">
              <a:solidFill>
                <a:srgbClr val="FFFFFF"/>
              </a:solidFill>
              <a:latin typeface="Arial"/>
              <a:ea typeface="Arial"/>
              <a:cs typeface="Arial"/>
              <a:sym typeface="Arial"/>
            </a:endParaRPr>
          </a:p>
          <a:p>
            <a:pPr indent="-342900" lvl="0" marL="355600" marR="0" rtl="0" algn="l">
              <a:lnSpc>
                <a:spcPct val="100000"/>
              </a:lnSpc>
              <a:spcBef>
                <a:spcPts val="100"/>
              </a:spcBef>
              <a:spcAft>
                <a:spcPts val="0"/>
              </a:spcAft>
              <a:buClr>
                <a:srgbClr val="FFFFFF"/>
              </a:buClr>
              <a:buSzPts val="1200"/>
              <a:buFont typeface="Calibri"/>
              <a:buAutoNum type="arabicPeriod"/>
            </a:pPr>
            <a:r>
              <a:rPr lang="en-GB" sz="1200">
                <a:solidFill>
                  <a:srgbClr val="FFFFFF"/>
                </a:solidFill>
                <a:latin typeface="Arial"/>
                <a:ea typeface="Arial"/>
                <a:cs typeface="Arial"/>
                <a:sym typeface="Arial"/>
              </a:rPr>
              <a:t>Each video is viewed at least 3 times: this is essential for assimilation... and the children never get tired of it! </a:t>
            </a:r>
            <a:endParaRPr/>
          </a:p>
          <a:p>
            <a:pPr indent="-266700" lvl="0" marL="355600" marR="0" rtl="0" algn="l">
              <a:lnSpc>
                <a:spcPct val="100000"/>
              </a:lnSpc>
              <a:spcBef>
                <a:spcPts val="100"/>
              </a:spcBef>
              <a:spcAft>
                <a:spcPts val="0"/>
              </a:spcAft>
              <a:buClr>
                <a:schemeClr val="dk1"/>
              </a:buClr>
              <a:buSzPts val="1200"/>
              <a:buFont typeface="Calibri"/>
              <a:buNone/>
            </a:pPr>
            <a:r>
              <a:t/>
            </a:r>
            <a:endParaRPr sz="1200">
              <a:solidFill>
                <a:srgbClr val="FFFFFF"/>
              </a:solidFill>
              <a:latin typeface="Arial"/>
              <a:ea typeface="Arial"/>
              <a:cs typeface="Arial"/>
              <a:sym typeface="Arial"/>
            </a:endParaRPr>
          </a:p>
          <a:p>
            <a:pPr indent="-342900" lvl="0" marL="355600" marR="0" rtl="0" algn="l">
              <a:lnSpc>
                <a:spcPct val="100000"/>
              </a:lnSpc>
              <a:spcBef>
                <a:spcPts val="100"/>
              </a:spcBef>
              <a:spcAft>
                <a:spcPts val="0"/>
              </a:spcAft>
              <a:buClr>
                <a:srgbClr val="FFFFFF"/>
              </a:buClr>
              <a:buSzPts val="1200"/>
              <a:buFont typeface="Calibri"/>
              <a:buAutoNum type="arabicPeriod"/>
            </a:pPr>
            <a:r>
              <a:rPr lang="en-GB" sz="1200">
                <a:solidFill>
                  <a:srgbClr val="FFFFFF"/>
                </a:solidFill>
                <a:latin typeface="Arial"/>
                <a:ea typeface="Arial"/>
                <a:cs typeface="Arial"/>
                <a:sym typeface="Arial"/>
              </a:rPr>
              <a:t>Each session is accompanied by small games to be played together to anchor the learning in movement. </a:t>
            </a:r>
            <a:endParaRPr/>
          </a:p>
          <a:p>
            <a:pPr indent="-266700" lvl="0" marL="355600" marR="0" rtl="0" algn="l">
              <a:lnSpc>
                <a:spcPct val="100000"/>
              </a:lnSpc>
              <a:spcBef>
                <a:spcPts val="100"/>
              </a:spcBef>
              <a:spcAft>
                <a:spcPts val="0"/>
              </a:spcAft>
              <a:buClr>
                <a:schemeClr val="dk1"/>
              </a:buClr>
              <a:buSzPts val="1200"/>
              <a:buFont typeface="Calibri"/>
              <a:buNone/>
            </a:pPr>
            <a:r>
              <a:t/>
            </a:r>
            <a:endParaRPr sz="1200">
              <a:solidFill>
                <a:srgbClr val="FFFFFF"/>
              </a:solidFill>
              <a:latin typeface="Arial"/>
              <a:ea typeface="Arial"/>
              <a:cs typeface="Arial"/>
              <a:sym typeface="Arial"/>
            </a:endParaRPr>
          </a:p>
          <a:p>
            <a:pPr indent="-342900" lvl="0" marL="355600" marR="0" rtl="0" algn="l">
              <a:lnSpc>
                <a:spcPct val="100000"/>
              </a:lnSpc>
              <a:spcBef>
                <a:spcPts val="100"/>
              </a:spcBef>
              <a:spcAft>
                <a:spcPts val="0"/>
              </a:spcAft>
              <a:buClr>
                <a:srgbClr val="FFFFFF"/>
              </a:buClr>
              <a:buSzPts val="1200"/>
              <a:buFont typeface="Calibri"/>
              <a:buAutoNum type="arabicPeriod"/>
            </a:pPr>
            <a:r>
              <a:rPr lang="en-GB" sz="1200">
                <a:solidFill>
                  <a:srgbClr val="FFFFFF"/>
                </a:solidFill>
                <a:latin typeface="Arial"/>
                <a:ea typeface="Arial"/>
                <a:cs typeface="Arial"/>
                <a:sym typeface="Arial"/>
              </a:rPr>
              <a:t>Each video starts with a movement to facilitate concentration.</a:t>
            </a:r>
            <a:endParaRPr/>
          </a:p>
        </p:txBody>
      </p:sp>
      <p:sp>
        <p:nvSpPr>
          <p:cNvPr id="60" name="Google Shape;60;p2"/>
          <p:cNvSpPr/>
          <p:nvPr/>
        </p:nvSpPr>
        <p:spPr>
          <a:xfrm>
            <a:off x="3245485" y="180344"/>
            <a:ext cx="4202430" cy="22019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64" name="Shape 64"/>
        <p:cNvGrpSpPr/>
        <p:nvPr/>
      </p:nvGrpSpPr>
      <p:grpSpPr>
        <a:xfrm>
          <a:off x="0" y="0"/>
          <a:ext cx="0" cy="0"/>
          <a:chOff x="0" y="0"/>
          <a:chExt cx="0" cy="0"/>
        </a:xfrm>
      </p:grpSpPr>
      <p:sp>
        <p:nvSpPr>
          <p:cNvPr id="65" name="Google Shape;65;p3"/>
          <p:cNvSpPr txBox="1"/>
          <p:nvPr>
            <p:ph type="title"/>
          </p:nvPr>
        </p:nvSpPr>
        <p:spPr>
          <a:xfrm>
            <a:off x="950300" y="507422"/>
            <a:ext cx="3510915" cy="103124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GB"/>
              <a:t>6-year-old English</a:t>
            </a:r>
            <a:br>
              <a:rPr lang="en-GB"/>
            </a:br>
            <a:r>
              <a:rPr lang="en-GB"/>
              <a:t>mini-teachers for a </a:t>
            </a:r>
            <a:br>
              <a:rPr lang="en-GB"/>
            </a:br>
            <a:r>
              <a:rPr lang="en-GB"/>
              <a:t>"happy confinement"</a:t>
            </a:r>
            <a:endParaRPr/>
          </a:p>
        </p:txBody>
      </p:sp>
      <p:sp>
        <p:nvSpPr>
          <p:cNvPr id="66" name="Google Shape;66;p3"/>
          <p:cNvSpPr txBox="1"/>
          <p:nvPr/>
        </p:nvSpPr>
        <p:spPr>
          <a:xfrm>
            <a:off x="950300" y="1742389"/>
            <a:ext cx="4181098" cy="2636619"/>
          </a:xfrm>
          <a:prstGeom prst="rect">
            <a:avLst/>
          </a:prstGeom>
          <a:noFill/>
          <a:ln>
            <a:noFill/>
          </a:ln>
        </p:spPr>
        <p:txBody>
          <a:bodyPr anchorCtr="0" anchor="t" bIns="0" lIns="0" spcFirstLastPara="1" rIns="0" wrap="square" tIns="12700">
            <a:spAutoFit/>
          </a:bodyPr>
          <a:lstStyle/>
          <a:p>
            <a:pPr indent="0" lvl="0" marL="12700" marR="15875" rtl="0" algn="just">
              <a:lnSpc>
                <a:spcPct val="100000"/>
              </a:lnSpc>
              <a:spcBef>
                <a:spcPts val="0"/>
              </a:spcBef>
              <a:spcAft>
                <a:spcPts val="0"/>
              </a:spcAft>
              <a:buNone/>
            </a:pPr>
            <a:r>
              <a:rPr lang="en-GB" sz="1200">
                <a:solidFill>
                  <a:srgbClr val="3D3D3D"/>
                </a:solidFill>
                <a:latin typeface="Arial"/>
                <a:ea typeface="Arial"/>
                <a:cs typeface="Arial"/>
                <a:sym typeface="Arial"/>
              </a:rPr>
              <a:t>To put an end to the challenging "language blockage" experienced by older students and adults, it is very important to start early. Before the age of 8, children have the easiest time to develop their brain plasticity, which is essential to boost their ability to learn languages such as English. </a:t>
            </a:r>
            <a:endParaRPr/>
          </a:p>
          <a:p>
            <a:pPr indent="0" lvl="0" marL="12700" marR="15875" rtl="0" algn="just">
              <a:lnSpc>
                <a:spcPct val="100000"/>
              </a:lnSpc>
              <a:spcBef>
                <a:spcPts val="100"/>
              </a:spcBef>
              <a:spcAft>
                <a:spcPts val="0"/>
              </a:spcAft>
              <a:buNone/>
            </a:pPr>
            <a:r>
              <a:rPr lang="en-GB" sz="1200">
                <a:solidFill>
                  <a:srgbClr val="3D3D3D"/>
                </a:solidFill>
                <a:latin typeface="Arial"/>
                <a:ea typeface="Arial"/>
                <a:cs typeface="Arial"/>
                <a:sym typeface="Arial"/>
              </a:rPr>
              <a:t>They progress very quickly, and soon are able to pronounce the different tones and accents of Shakespeare's language. </a:t>
            </a:r>
            <a:endParaRPr/>
          </a:p>
          <a:p>
            <a:pPr indent="0" lvl="0" marL="12700" marR="15875" rtl="0" algn="just">
              <a:lnSpc>
                <a:spcPct val="100000"/>
              </a:lnSpc>
              <a:spcBef>
                <a:spcPts val="100"/>
              </a:spcBef>
              <a:spcAft>
                <a:spcPts val="0"/>
              </a:spcAft>
              <a:buNone/>
            </a:pPr>
            <a:r>
              <a:rPr lang="en-GB" sz="1200">
                <a:solidFill>
                  <a:srgbClr val="3D3D3D"/>
                </a:solidFill>
                <a:latin typeface="Arial"/>
                <a:ea typeface="Arial"/>
                <a:cs typeface="Arial"/>
                <a:sym typeface="Arial"/>
              </a:rPr>
              <a:t>It gets even better: learning English can be joyful, fun and addictive! The KOKORO lingua method has already won over more than 50,000 children thanks to its unique pedagogy: </a:t>
            </a:r>
            <a:endParaRPr/>
          </a:p>
          <a:p>
            <a:pPr indent="0" lvl="0" marL="12700" marR="15875" rtl="0" algn="just">
              <a:lnSpc>
                <a:spcPct val="100000"/>
              </a:lnSpc>
              <a:spcBef>
                <a:spcPts val="100"/>
              </a:spcBef>
              <a:spcAft>
                <a:spcPts val="0"/>
              </a:spcAft>
              <a:buNone/>
            </a:pPr>
            <a:r>
              <a:rPr b="1" lang="en-GB" sz="1200">
                <a:solidFill>
                  <a:srgbClr val="3D3D3D"/>
                </a:solidFill>
                <a:latin typeface="Arial"/>
                <a:ea typeface="Arial"/>
                <a:cs typeface="Arial"/>
                <a:sym typeface="Arial"/>
              </a:rPr>
              <a:t>the teachers are 6-year-olds!</a:t>
            </a:r>
            <a:endParaRPr/>
          </a:p>
        </p:txBody>
      </p:sp>
      <p:sp>
        <p:nvSpPr>
          <p:cNvPr id="67" name="Google Shape;67;p3"/>
          <p:cNvSpPr/>
          <p:nvPr/>
        </p:nvSpPr>
        <p:spPr>
          <a:xfrm>
            <a:off x="963002" y="4379008"/>
            <a:ext cx="1945298" cy="255549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 name="Google Shape;68;p3"/>
          <p:cNvSpPr/>
          <p:nvPr/>
        </p:nvSpPr>
        <p:spPr>
          <a:xfrm>
            <a:off x="5562003" y="575995"/>
            <a:ext cx="4166997" cy="637200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72" name="Shape 72"/>
        <p:cNvGrpSpPr/>
        <p:nvPr/>
      </p:nvGrpSpPr>
      <p:grpSpPr>
        <a:xfrm>
          <a:off x="0" y="0"/>
          <a:ext cx="0" cy="0"/>
          <a:chOff x="0" y="0"/>
          <a:chExt cx="0" cy="0"/>
        </a:xfrm>
      </p:grpSpPr>
      <p:sp>
        <p:nvSpPr>
          <p:cNvPr id="73" name="Google Shape;73;p4"/>
          <p:cNvSpPr txBox="1"/>
          <p:nvPr>
            <p:ph type="title"/>
          </p:nvPr>
        </p:nvSpPr>
        <p:spPr>
          <a:xfrm>
            <a:off x="950300" y="507422"/>
            <a:ext cx="4192904" cy="2056973"/>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GB"/>
              <a:t>An exclusive Swiss educational innovation inspired by Montessori, awarded the Gold Medal at the Lepine International </a:t>
            </a:r>
            <a:br>
              <a:rPr lang="en-GB"/>
            </a:br>
            <a:endParaRPr/>
          </a:p>
        </p:txBody>
      </p:sp>
      <p:sp>
        <p:nvSpPr>
          <p:cNvPr id="74" name="Google Shape;74;p4"/>
          <p:cNvSpPr txBox="1"/>
          <p:nvPr>
            <p:ph idx="1" type="body"/>
          </p:nvPr>
        </p:nvSpPr>
        <p:spPr>
          <a:xfrm>
            <a:off x="839097" y="2752413"/>
            <a:ext cx="4292304" cy="4624343"/>
          </a:xfrm>
          <a:prstGeom prst="rect">
            <a:avLst/>
          </a:prstGeom>
          <a:noFill/>
          <a:ln>
            <a:noFill/>
          </a:ln>
        </p:spPr>
        <p:txBody>
          <a:bodyPr anchorCtr="0" anchor="t" bIns="0" lIns="0" spcFirstLastPara="1" rIns="0" wrap="square" tIns="12700">
            <a:spAutoFit/>
          </a:bodyPr>
          <a:lstStyle/>
          <a:p>
            <a:pPr indent="0" lvl="0" marL="0" rtl="0" algn="just">
              <a:spcBef>
                <a:spcPts val="0"/>
              </a:spcBef>
              <a:spcAft>
                <a:spcPts val="0"/>
              </a:spcAft>
              <a:buNone/>
            </a:pPr>
            <a:r>
              <a:rPr lang="en-GB" sz="1200"/>
              <a:t>KOKORO lingua uses the universality of emotional intelligence to teach English to children from 3 to 8 years old.</a:t>
            </a:r>
            <a:endParaRPr/>
          </a:p>
          <a:p>
            <a:pPr indent="0" lvl="0" marL="0" rtl="0" algn="just">
              <a:spcBef>
                <a:spcPts val="0"/>
              </a:spcBef>
              <a:spcAft>
                <a:spcPts val="0"/>
              </a:spcAft>
              <a:buNone/>
            </a:pPr>
            <a:r>
              <a:t/>
            </a:r>
            <a:endParaRPr sz="1200"/>
          </a:p>
          <a:p>
            <a:pPr indent="0" lvl="0" marL="0" rtl="0" algn="just">
              <a:spcBef>
                <a:spcPts val="0"/>
              </a:spcBef>
              <a:spcAft>
                <a:spcPts val="0"/>
              </a:spcAft>
              <a:buNone/>
            </a:pPr>
            <a:r>
              <a:t/>
            </a:r>
            <a:endParaRPr sz="1200"/>
          </a:p>
          <a:p>
            <a:pPr indent="0" lvl="0" marL="2322195" marR="5080" rtl="0" algn="just">
              <a:lnSpc>
                <a:spcPct val="100000"/>
              </a:lnSpc>
              <a:spcBef>
                <a:spcPts val="700"/>
              </a:spcBef>
              <a:spcAft>
                <a:spcPts val="0"/>
              </a:spcAft>
              <a:buNone/>
            </a:pPr>
            <a:r>
              <a:rPr lang="en-GB" sz="1200"/>
              <a:t>«Children learn with other children, native speakers of the language, by sharing with them reciprocal emotions. Our method has been specially designed to allow room for the magic and creativity of children” </a:t>
            </a:r>
            <a:endParaRPr/>
          </a:p>
          <a:p>
            <a:pPr indent="0" lvl="0" marL="2322195" marR="5080" rtl="0" algn="l">
              <a:lnSpc>
                <a:spcPct val="100000"/>
              </a:lnSpc>
              <a:spcBef>
                <a:spcPts val="700"/>
              </a:spcBef>
              <a:spcAft>
                <a:spcPts val="0"/>
              </a:spcAft>
              <a:buNone/>
            </a:pPr>
            <a:r>
              <a:rPr b="1" lang="en-GB" sz="1200">
                <a:solidFill>
                  <a:srgbClr val="10CAA6"/>
                </a:solidFill>
              </a:rPr>
              <a:t>Says Nathalie Lesselin, the creator of this method</a:t>
            </a:r>
            <a:endParaRPr/>
          </a:p>
          <a:p>
            <a:pPr indent="0" lvl="0" marL="0" rtl="0" algn="just">
              <a:lnSpc>
                <a:spcPct val="100000"/>
              </a:lnSpc>
              <a:spcBef>
                <a:spcPts val="30"/>
              </a:spcBef>
              <a:spcAft>
                <a:spcPts val="0"/>
              </a:spcAft>
              <a:buNone/>
            </a:pPr>
            <a:r>
              <a:t/>
            </a:r>
            <a:endParaRPr sz="1200">
              <a:latin typeface="Times New Roman"/>
              <a:ea typeface="Times New Roman"/>
              <a:cs typeface="Times New Roman"/>
              <a:sym typeface="Times New Roman"/>
            </a:endParaRPr>
          </a:p>
          <a:p>
            <a:pPr indent="0" lvl="0" marL="0" rtl="0" algn="just">
              <a:spcBef>
                <a:spcPts val="0"/>
              </a:spcBef>
              <a:spcAft>
                <a:spcPts val="0"/>
              </a:spcAft>
              <a:buNone/>
            </a:pPr>
            <a:r>
              <a:t/>
            </a:r>
            <a:endParaRPr sz="1200"/>
          </a:p>
          <a:p>
            <a:pPr indent="0" lvl="0" marL="0" rtl="0" algn="just">
              <a:spcBef>
                <a:spcPts val="0"/>
              </a:spcBef>
              <a:spcAft>
                <a:spcPts val="0"/>
              </a:spcAft>
              <a:buNone/>
            </a:pPr>
            <a:r>
              <a:rPr lang="en-GB" sz="1200"/>
              <a:t>Small games also help to learn each concept thanks to targeted movements. Indeed, the child is always active: facing the screen, he is invited to play, dance, move and meditate with simple and reassuring rituals.</a:t>
            </a:r>
            <a:endParaRPr sz="1200"/>
          </a:p>
        </p:txBody>
      </p:sp>
      <p:sp>
        <p:nvSpPr>
          <p:cNvPr id="75" name="Google Shape;75;p4"/>
          <p:cNvSpPr/>
          <p:nvPr/>
        </p:nvSpPr>
        <p:spPr>
          <a:xfrm>
            <a:off x="3046752" y="3660077"/>
            <a:ext cx="0" cy="2364105"/>
          </a:xfrm>
          <a:custGeom>
            <a:rect b="b" l="l" r="r" t="t"/>
            <a:pathLst>
              <a:path extrusionOk="0" h="2364104" w="120000">
                <a:moveTo>
                  <a:pt x="0" y="0"/>
                </a:moveTo>
                <a:lnTo>
                  <a:pt x="0" y="2363482"/>
                </a:lnTo>
              </a:path>
            </a:pathLst>
          </a:custGeom>
          <a:noFill/>
          <a:ln cap="flat" cmpd="sng" w="25400">
            <a:solidFill>
              <a:srgbClr val="10CA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 name="Google Shape;76;p4"/>
          <p:cNvSpPr/>
          <p:nvPr/>
        </p:nvSpPr>
        <p:spPr>
          <a:xfrm>
            <a:off x="950300" y="3781425"/>
            <a:ext cx="1856994" cy="185700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 name="Google Shape;77;p4"/>
          <p:cNvSpPr/>
          <p:nvPr/>
        </p:nvSpPr>
        <p:spPr>
          <a:xfrm>
            <a:off x="5562000" y="576004"/>
            <a:ext cx="4167504" cy="5082540"/>
          </a:xfrm>
          <a:custGeom>
            <a:rect b="b" l="l" r="r" t="t"/>
            <a:pathLst>
              <a:path extrusionOk="0" h="5082540" w="4167504">
                <a:moveTo>
                  <a:pt x="4014597" y="0"/>
                </a:moveTo>
                <a:lnTo>
                  <a:pt x="152400" y="0"/>
                </a:lnTo>
                <a:lnTo>
                  <a:pt x="104231" y="7769"/>
                </a:lnTo>
                <a:lnTo>
                  <a:pt x="62396" y="29405"/>
                </a:lnTo>
                <a:lnTo>
                  <a:pt x="29405" y="62396"/>
                </a:lnTo>
                <a:lnTo>
                  <a:pt x="7769" y="104231"/>
                </a:lnTo>
                <a:lnTo>
                  <a:pt x="0" y="152400"/>
                </a:lnTo>
                <a:lnTo>
                  <a:pt x="0" y="4929606"/>
                </a:lnTo>
                <a:lnTo>
                  <a:pt x="7769" y="4977774"/>
                </a:lnTo>
                <a:lnTo>
                  <a:pt x="29405" y="5019609"/>
                </a:lnTo>
                <a:lnTo>
                  <a:pt x="62396" y="5052600"/>
                </a:lnTo>
                <a:lnTo>
                  <a:pt x="104231" y="5074236"/>
                </a:lnTo>
                <a:lnTo>
                  <a:pt x="152400" y="5082006"/>
                </a:lnTo>
                <a:lnTo>
                  <a:pt x="4014597" y="5082006"/>
                </a:lnTo>
                <a:lnTo>
                  <a:pt x="4062770" y="5074236"/>
                </a:lnTo>
                <a:lnTo>
                  <a:pt x="4104605" y="5052600"/>
                </a:lnTo>
                <a:lnTo>
                  <a:pt x="4137594" y="5019609"/>
                </a:lnTo>
                <a:lnTo>
                  <a:pt x="4159228" y="4977774"/>
                </a:lnTo>
                <a:lnTo>
                  <a:pt x="4166997" y="4929606"/>
                </a:lnTo>
                <a:lnTo>
                  <a:pt x="4166997" y="152400"/>
                </a:lnTo>
                <a:lnTo>
                  <a:pt x="4159228" y="104231"/>
                </a:lnTo>
                <a:lnTo>
                  <a:pt x="4137594" y="62396"/>
                </a:lnTo>
                <a:lnTo>
                  <a:pt x="4104605" y="29405"/>
                </a:lnTo>
                <a:lnTo>
                  <a:pt x="4062770" y="7769"/>
                </a:lnTo>
                <a:lnTo>
                  <a:pt x="4014597" y="0"/>
                </a:lnTo>
                <a:close/>
              </a:path>
            </a:pathLst>
          </a:custGeom>
          <a:solidFill>
            <a:srgbClr val="EA4E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 name="Google Shape;78;p4"/>
          <p:cNvSpPr txBox="1"/>
          <p:nvPr/>
        </p:nvSpPr>
        <p:spPr>
          <a:xfrm>
            <a:off x="5833471" y="965909"/>
            <a:ext cx="3551829" cy="412934"/>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GB" sz="1300">
                <a:solidFill>
                  <a:srgbClr val="FFFFFF"/>
                </a:solidFill>
                <a:latin typeface="Arial"/>
                <a:ea typeface="Arial"/>
                <a:cs typeface="Arial"/>
                <a:sym typeface="Arial"/>
              </a:rPr>
              <a:t>In a few words, the KOKORO lingua method is...  </a:t>
            </a:r>
            <a:endParaRPr/>
          </a:p>
        </p:txBody>
      </p:sp>
      <p:sp>
        <p:nvSpPr>
          <p:cNvPr id="79" name="Google Shape;79;p4"/>
          <p:cNvSpPr txBox="1"/>
          <p:nvPr/>
        </p:nvSpPr>
        <p:spPr>
          <a:xfrm>
            <a:off x="5833471" y="1570083"/>
            <a:ext cx="3780429" cy="3919022"/>
          </a:xfrm>
          <a:prstGeom prst="rect">
            <a:avLst/>
          </a:prstGeom>
          <a:noFill/>
          <a:ln>
            <a:noFill/>
          </a:ln>
        </p:spPr>
        <p:txBody>
          <a:bodyPr anchorCtr="0" anchor="t" bIns="0" lIns="0" spcFirstLastPara="1" rIns="0" wrap="square" tIns="12700">
            <a:spAutoFit/>
          </a:bodyPr>
          <a:lstStyle/>
          <a:p>
            <a:pPr indent="-171450" lvl="0" marL="183515" marR="15240" rtl="0" algn="l">
              <a:lnSpc>
                <a:spcPct val="100000"/>
              </a:lnSpc>
              <a:spcBef>
                <a:spcPts val="0"/>
              </a:spcBef>
              <a:spcAft>
                <a:spcPts val="0"/>
              </a:spcAft>
              <a:buClr>
                <a:srgbClr val="FFFFFF"/>
              </a:buClr>
              <a:buSzPts val="1200"/>
              <a:buFont typeface="Noto Sans Symbols"/>
              <a:buChar char="⮚"/>
            </a:pPr>
            <a:r>
              <a:rPr lang="en-GB" sz="1200">
                <a:solidFill>
                  <a:srgbClr val="FFFFFF"/>
                </a:solidFill>
                <a:latin typeface="Arial"/>
                <a:ea typeface="Arial"/>
                <a:cs typeface="Arial"/>
                <a:sym typeface="Arial"/>
              </a:rPr>
              <a:t>Fun and enjoyable: children will love learning English! </a:t>
            </a:r>
            <a:endParaRPr/>
          </a:p>
          <a:p>
            <a:pPr indent="-171450" lvl="0" marL="183515" marR="17145" rtl="0" algn="l">
              <a:spcBef>
                <a:spcPts val="565"/>
              </a:spcBef>
              <a:spcAft>
                <a:spcPts val="0"/>
              </a:spcAft>
              <a:buClr>
                <a:srgbClr val="FFFFFF"/>
              </a:buClr>
              <a:buSzPts val="1200"/>
              <a:buFont typeface="Noto Sans Symbols"/>
              <a:buChar char="⮚"/>
            </a:pPr>
            <a:r>
              <a:rPr lang="en-GB" sz="1200">
                <a:solidFill>
                  <a:srgbClr val="FFFFFF"/>
                </a:solidFill>
                <a:latin typeface="Arial"/>
                <a:ea typeface="Arial"/>
                <a:cs typeface="Arial"/>
                <a:sym typeface="Arial"/>
              </a:rPr>
              <a:t>A precise educational path created by experts and a multidisciplinary team </a:t>
            </a:r>
            <a:endParaRPr/>
          </a:p>
          <a:p>
            <a:pPr indent="-171450" lvl="0" marL="183515" marR="15240" rtl="0" algn="l">
              <a:spcBef>
                <a:spcPts val="100"/>
              </a:spcBef>
              <a:spcAft>
                <a:spcPts val="0"/>
              </a:spcAft>
              <a:buClr>
                <a:srgbClr val="FFFFFF"/>
              </a:buClr>
              <a:buSzPts val="1200"/>
              <a:buFont typeface="Noto Sans Symbols"/>
              <a:buChar char="⮚"/>
            </a:pPr>
            <a:r>
              <a:rPr lang="en-GB" sz="1200">
                <a:solidFill>
                  <a:srgbClr val="FFFFFF"/>
                </a:solidFill>
                <a:latin typeface="Arial"/>
                <a:ea typeface="Arial"/>
                <a:cs typeface="Arial"/>
                <a:sym typeface="Arial"/>
              </a:rPr>
              <a:t>A caring and humane approach, without pressure, which is also inspired by the Montessori model and the Cambridge First program. </a:t>
            </a:r>
            <a:endParaRPr/>
          </a:p>
          <a:p>
            <a:pPr indent="-171450" lvl="0" marL="183515" marR="13334" rtl="0" algn="l">
              <a:lnSpc>
                <a:spcPct val="100000"/>
              </a:lnSpc>
              <a:spcBef>
                <a:spcPts val="570"/>
              </a:spcBef>
              <a:spcAft>
                <a:spcPts val="0"/>
              </a:spcAft>
              <a:buClr>
                <a:srgbClr val="FFFFFF"/>
              </a:buClr>
              <a:buSzPts val="1200"/>
              <a:buFont typeface="Noto Sans Symbols"/>
              <a:buChar char="⮚"/>
            </a:pPr>
            <a:r>
              <a:rPr lang="en-GB" sz="1200">
                <a:solidFill>
                  <a:srgbClr val="FFFFFF"/>
                </a:solidFill>
                <a:latin typeface="Arial"/>
                <a:ea typeface="Arial"/>
                <a:cs typeface="Arial"/>
                <a:sym typeface="Arial"/>
              </a:rPr>
              <a:t>Learning at the child's own pace, in a gentle manner. </a:t>
            </a:r>
            <a:endParaRPr/>
          </a:p>
          <a:p>
            <a:pPr indent="-171450" lvl="0" marL="183515" marR="13334" rtl="0" algn="l">
              <a:lnSpc>
                <a:spcPct val="100000"/>
              </a:lnSpc>
              <a:spcBef>
                <a:spcPts val="570"/>
              </a:spcBef>
              <a:spcAft>
                <a:spcPts val="0"/>
              </a:spcAft>
              <a:buClr>
                <a:srgbClr val="FFFFFF"/>
              </a:buClr>
              <a:buSzPts val="1200"/>
              <a:buFont typeface="Noto Sans Symbols"/>
              <a:buChar char="⮚"/>
            </a:pPr>
            <a:r>
              <a:rPr lang="en-GB" sz="1200">
                <a:solidFill>
                  <a:srgbClr val="FFFFFF"/>
                </a:solidFill>
                <a:latin typeface="Arial"/>
                <a:ea typeface="Arial"/>
                <a:cs typeface="Arial"/>
                <a:sym typeface="Arial"/>
              </a:rPr>
              <a:t>A pedagogical innovation based on peer learning.</a:t>
            </a:r>
            <a:endParaRPr/>
          </a:p>
          <a:p>
            <a:pPr indent="-171450" lvl="0" marL="183515" marR="13334" rtl="0" algn="l">
              <a:lnSpc>
                <a:spcPct val="100000"/>
              </a:lnSpc>
              <a:spcBef>
                <a:spcPts val="570"/>
              </a:spcBef>
              <a:spcAft>
                <a:spcPts val="0"/>
              </a:spcAft>
              <a:buClr>
                <a:srgbClr val="FFFFFF"/>
              </a:buClr>
              <a:buSzPts val="1200"/>
              <a:buFont typeface="Noto Sans Symbols"/>
              <a:buChar char="⮚"/>
            </a:pPr>
            <a:r>
              <a:rPr lang="en-GB" sz="1200">
                <a:solidFill>
                  <a:srgbClr val="FFFFFF"/>
                </a:solidFill>
                <a:latin typeface="Arial"/>
                <a:ea typeface="Arial"/>
                <a:cs typeface="Arial"/>
                <a:sym typeface="Arial"/>
              </a:rPr>
              <a:t>Award winning: winner Early Years Resource, GESS Education awards Dubai 2020, Finalist 2019 and 2020 at the BETT show in London and also supported by the French Ministry of Education (Gold Medal Concours Lépine International 2018)</a:t>
            </a:r>
            <a:endParaRPr/>
          </a:p>
          <a:p>
            <a:pPr indent="-171450" lvl="0" marL="183515" marR="6350" rtl="0" algn="l">
              <a:spcBef>
                <a:spcPts val="570"/>
              </a:spcBef>
              <a:spcAft>
                <a:spcPts val="0"/>
              </a:spcAft>
              <a:buClr>
                <a:srgbClr val="FFFFFF"/>
              </a:buClr>
              <a:buSzPts val="1200"/>
              <a:buFont typeface="Noto Sans Symbols"/>
              <a:buChar char="⮚"/>
            </a:pPr>
            <a:r>
              <a:rPr lang="en-GB" sz="1200">
                <a:solidFill>
                  <a:srgbClr val="FFFFFF"/>
                </a:solidFill>
                <a:latin typeface="Arial"/>
                <a:ea typeface="Arial"/>
                <a:cs typeface="Arial"/>
                <a:sym typeface="Arial"/>
              </a:rPr>
              <a:t>A tool that uses the principles of positive psychology to develop self-confidence, autonomy and joy through experience </a:t>
            </a:r>
            <a:endParaRPr/>
          </a:p>
        </p:txBody>
      </p:sp>
      <p:sp>
        <p:nvSpPr>
          <p:cNvPr id="80" name="Google Shape;80;p4"/>
          <p:cNvSpPr txBox="1"/>
          <p:nvPr/>
        </p:nvSpPr>
        <p:spPr>
          <a:xfrm>
            <a:off x="5549300" y="5853905"/>
            <a:ext cx="4192904" cy="1515800"/>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GB" sz="1200">
                <a:solidFill>
                  <a:srgbClr val="3D3D3D"/>
                </a:solidFill>
                <a:latin typeface="Arial"/>
                <a:ea typeface="Arial"/>
                <a:cs typeface="Arial"/>
                <a:sym typeface="Arial"/>
              </a:rPr>
              <a:t>According to research published by HEC Montréal, the retention rate for peer-to-peer teaching is 90% 24 hours after the course. The student is active and reflective, which is what allows this retention rate to be much higher than other methods. </a:t>
            </a:r>
            <a:endParaRPr/>
          </a:p>
          <a:p>
            <a:pPr indent="0" lvl="0" marL="12700" marR="5080" rtl="0" algn="just">
              <a:lnSpc>
                <a:spcPct val="100000"/>
              </a:lnSpc>
              <a:spcBef>
                <a:spcPts val="100"/>
              </a:spcBef>
              <a:spcAft>
                <a:spcPts val="0"/>
              </a:spcAft>
              <a:buNone/>
            </a:pPr>
            <a:r>
              <a:t/>
            </a:r>
            <a:endParaRPr sz="1200">
              <a:solidFill>
                <a:srgbClr val="3D3D3D"/>
              </a:solidFill>
              <a:latin typeface="Arial"/>
              <a:ea typeface="Arial"/>
              <a:cs typeface="Arial"/>
              <a:sym typeface="Arial"/>
            </a:endParaRPr>
          </a:p>
          <a:p>
            <a:pPr indent="0" lvl="0" marL="12700" marR="5080" rtl="0" algn="just">
              <a:lnSpc>
                <a:spcPct val="100000"/>
              </a:lnSpc>
              <a:spcBef>
                <a:spcPts val="100"/>
              </a:spcBef>
              <a:spcAft>
                <a:spcPts val="0"/>
              </a:spcAft>
              <a:buNone/>
            </a:pPr>
            <a:r>
              <a:rPr lang="en-GB" sz="1200">
                <a:solidFill>
                  <a:srgbClr val="3D3D3D"/>
                </a:solidFill>
                <a:latin typeface="Arial"/>
                <a:ea typeface="Arial"/>
                <a:cs typeface="Arial"/>
                <a:sym typeface="Arial"/>
              </a:rPr>
              <a:t>And the results are there: in one year, children learn an average of 250 words.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84" name="Shape 84"/>
        <p:cNvGrpSpPr/>
        <p:nvPr/>
      </p:nvGrpSpPr>
      <p:grpSpPr>
        <a:xfrm>
          <a:off x="0" y="0"/>
          <a:ext cx="0" cy="0"/>
          <a:chOff x="0" y="0"/>
          <a:chExt cx="0" cy="0"/>
        </a:xfrm>
      </p:grpSpPr>
      <p:sp>
        <p:nvSpPr>
          <p:cNvPr id="85" name="Google Shape;85;p5"/>
          <p:cNvSpPr txBox="1"/>
          <p:nvPr>
            <p:ph type="title"/>
          </p:nvPr>
        </p:nvSpPr>
        <p:spPr>
          <a:xfrm>
            <a:off x="950300" y="507422"/>
            <a:ext cx="4107179" cy="689932"/>
          </a:xfrm>
          <a:prstGeom prst="rect">
            <a:avLst/>
          </a:prstGeom>
          <a:noFill/>
          <a:ln>
            <a:noFill/>
          </a:ln>
        </p:spPr>
        <p:txBody>
          <a:bodyPr anchorCtr="0" anchor="t" bIns="0" lIns="0" spcFirstLastPara="1" rIns="0" wrap="square" tIns="12700">
            <a:spAutoFit/>
          </a:bodyPr>
          <a:lstStyle/>
          <a:p>
            <a:pPr indent="0" lvl="0" marL="0" rtl="0" algn="l">
              <a:spcBef>
                <a:spcPts val="0"/>
              </a:spcBef>
              <a:spcAft>
                <a:spcPts val="0"/>
              </a:spcAft>
              <a:buNone/>
            </a:pPr>
            <a:r>
              <a:rPr lang="en-GB"/>
              <a:t>A special offer to support families during confinement</a:t>
            </a:r>
            <a:endParaRPr/>
          </a:p>
        </p:txBody>
      </p:sp>
      <p:sp>
        <p:nvSpPr>
          <p:cNvPr id="86" name="Google Shape;86;p5"/>
          <p:cNvSpPr txBox="1"/>
          <p:nvPr/>
        </p:nvSpPr>
        <p:spPr>
          <a:xfrm>
            <a:off x="859494" y="1470075"/>
            <a:ext cx="4197985" cy="2649443"/>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GB" sz="1200">
                <a:solidFill>
                  <a:srgbClr val="3D3D3D"/>
                </a:solidFill>
                <a:latin typeface="Arial"/>
                <a:ea typeface="Arial"/>
                <a:cs typeface="Arial"/>
                <a:sym typeface="Arial"/>
              </a:rPr>
              <a:t>Because it is not always easy to keep children intelligently occupied during confinement, KOKORO lingua offers families and schools 4 videos to learn English for FREE. </a:t>
            </a:r>
            <a:endParaRPr/>
          </a:p>
          <a:p>
            <a:pPr indent="0" lvl="0" marL="12700" marR="5080" rtl="0" algn="just">
              <a:lnSpc>
                <a:spcPct val="100000"/>
              </a:lnSpc>
              <a:spcBef>
                <a:spcPts val="100"/>
              </a:spcBef>
              <a:spcAft>
                <a:spcPts val="0"/>
              </a:spcAft>
              <a:buNone/>
            </a:pPr>
            <a:r>
              <a:rPr lang="en-GB" sz="1200">
                <a:solidFill>
                  <a:srgbClr val="3D3D3D"/>
                </a:solidFill>
                <a:latin typeface="Arial"/>
                <a:ea typeface="Arial"/>
                <a:cs typeface="Arial"/>
                <a:sym typeface="Arial"/>
              </a:rPr>
              <a:t> </a:t>
            </a:r>
            <a:endParaRPr/>
          </a:p>
          <a:p>
            <a:pPr indent="0" lvl="0" marL="12700" marR="5080" rtl="0" algn="just">
              <a:lnSpc>
                <a:spcPct val="100000"/>
              </a:lnSpc>
              <a:spcBef>
                <a:spcPts val="100"/>
              </a:spcBef>
              <a:spcAft>
                <a:spcPts val="0"/>
              </a:spcAft>
              <a:buNone/>
            </a:pPr>
            <a:r>
              <a:rPr lang="en-GB" sz="1200">
                <a:solidFill>
                  <a:srgbClr val="3D3D3D"/>
                </a:solidFill>
                <a:latin typeface="Arial"/>
                <a:ea typeface="Arial"/>
                <a:cs typeface="Arial"/>
                <a:sym typeface="Arial"/>
              </a:rPr>
              <a:t>The children will thus continue to be accompanied in their development during this delicate period, in a joyful and positive way. </a:t>
            </a:r>
            <a:endParaRPr/>
          </a:p>
          <a:p>
            <a:pPr indent="0" lvl="0" marL="12700" marR="5080" rtl="0" algn="just">
              <a:lnSpc>
                <a:spcPct val="100000"/>
              </a:lnSpc>
              <a:spcBef>
                <a:spcPts val="100"/>
              </a:spcBef>
              <a:spcAft>
                <a:spcPts val="0"/>
              </a:spcAft>
              <a:buNone/>
            </a:pPr>
            <a:r>
              <a:rPr lang="en-GB" sz="1200">
                <a:solidFill>
                  <a:srgbClr val="3D3D3D"/>
                </a:solidFill>
                <a:latin typeface="Arial"/>
                <a:ea typeface="Arial"/>
                <a:cs typeface="Arial"/>
                <a:sym typeface="Arial"/>
              </a:rPr>
              <a:t> </a:t>
            </a:r>
            <a:endParaRPr/>
          </a:p>
          <a:p>
            <a:pPr indent="0" lvl="0" marL="12700" marR="5080" rtl="0" algn="just">
              <a:lnSpc>
                <a:spcPct val="100000"/>
              </a:lnSpc>
              <a:spcBef>
                <a:spcPts val="100"/>
              </a:spcBef>
              <a:spcAft>
                <a:spcPts val="0"/>
              </a:spcAft>
              <a:buNone/>
            </a:pPr>
            <a:r>
              <a:rPr lang="en-GB" sz="1200">
                <a:solidFill>
                  <a:srgbClr val="3D3D3D"/>
                </a:solidFill>
                <a:latin typeface="Arial"/>
                <a:ea typeface="Arial"/>
                <a:cs typeface="Arial"/>
                <a:sym typeface="Arial"/>
              </a:rPr>
              <a:t>Thereafter, true to its solidarity approach, KOKORO lingua will continue to offer a complete one-year program to a family or school in difficulty, for each program purchased (price: 119€/year for families, 295€/year for schools).</a:t>
            </a:r>
            <a:endParaRPr/>
          </a:p>
        </p:txBody>
      </p:sp>
      <p:sp>
        <p:nvSpPr>
          <p:cNvPr id="87" name="Google Shape;87;p5"/>
          <p:cNvSpPr/>
          <p:nvPr/>
        </p:nvSpPr>
        <p:spPr>
          <a:xfrm>
            <a:off x="859495" y="4281397"/>
            <a:ext cx="4271904" cy="277403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5"/>
          <p:cNvSpPr txBox="1"/>
          <p:nvPr/>
        </p:nvSpPr>
        <p:spPr>
          <a:xfrm>
            <a:off x="5549300" y="507422"/>
            <a:ext cx="2882900" cy="69596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GB" sz="2200">
                <a:solidFill>
                  <a:srgbClr val="10CAA6"/>
                </a:solidFill>
                <a:latin typeface="Arial"/>
                <a:ea typeface="Arial"/>
                <a:cs typeface="Arial"/>
                <a:sym typeface="Arial"/>
              </a:rPr>
              <a:t>Users’ testimonials</a:t>
            </a:r>
            <a:br>
              <a:rPr b="1" lang="en-GB" sz="2200">
                <a:solidFill>
                  <a:srgbClr val="10CAA6"/>
                </a:solidFill>
                <a:latin typeface="Arial"/>
                <a:ea typeface="Arial"/>
                <a:cs typeface="Arial"/>
                <a:sym typeface="Arial"/>
              </a:rPr>
            </a:br>
            <a:endParaRPr sz="2200">
              <a:solidFill>
                <a:schemeClr val="dk1"/>
              </a:solidFill>
              <a:latin typeface="Arial"/>
              <a:ea typeface="Arial"/>
              <a:cs typeface="Arial"/>
              <a:sym typeface="Arial"/>
            </a:endParaRPr>
          </a:p>
        </p:txBody>
      </p:sp>
      <p:sp>
        <p:nvSpPr>
          <p:cNvPr id="89" name="Google Shape;89;p5"/>
          <p:cNvSpPr/>
          <p:nvPr/>
        </p:nvSpPr>
        <p:spPr>
          <a:xfrm>
            <a:off x="6761898" y="3341447"/>
            <a:ext cx="1767205" cy="345440"/>
          </a:xfrm>
          <a:custGeom>
            <a:rect b="b" l="l" r="r" t="t"/>
            <a:pathLst>
              <a:path extrusionOk="0" h="345439" w="1767204">
                <a:moveTo>
                  <a:pt x="1614754" y="0"/>
                </a:moveTo>
                <a:lnTo>
                  <a:pt x="152400" y="0"/>
                </a:lnTo>
                <a:lnTo>
                  <a:pt x="104231" y="7769"/>
                </a:lnTo>
                <a:lnTo>
                  <a:pt x="62396" y="29405"/>
                </a:lnTo>
                <a:lnTo>
                  <a:pt x="29405" y="62396"/>
                </a:lnTo>
                <a:lnTo>
                  <a:pt x="7769" y="104231"/>
                </a:lnTo>
                <a:lnTo>
                  <a:pt x="0" y="152400"/>
                </a:lnTo>
                <a:lnTo>
                  <a:pt x="0" y="192709"/>
                </a:lnTo>
                <a:lnTo>
                  <a:pt x="7769" y="240877"/>
                </a:lnTo>
                <a:lnTo>
                  <a:pt x="29405" y="282712"/>
                </a:lnTo>
                <a:lnTo>
                  <a:pt x="62396" y="315703"/>
                </a:lnTo>
                <a:lnTo>
                  <a:pt x="104231" y="337339"/>
                </a:lnTo>
                <a:lnTo>
                  <a:pt x="152400" y="345109"/>
                </a:lnTo>
                <a:lnTo>
                  <a:pt x="1614754" y="345109"/>
                </a:lnTo>
                <a:lnTo>
                  <a:pt x="1662922" y="337339"/>
                </a:lnTo>
                <a:lnTo>
                  <a:pt x="1704757" y="315703"/>
                </a:lnTo>
                <a:lnTo>
                  <a:pt x="1737748" y="282712"/>
                </a:lnTo>
                <a:lnTo>
                  <a:pt x="1759384" y="240877"/>
                </a:lnTo>
                <a:lnTo>
                  <a:pt x="1767154" y="192709"/>
                </a:lnTo>
                <a:lnTo>
                  <a:pt x="1767154" y="152400"/>
                </a:lnTo>
                <a:lnTo>
                  <a:pt x="1759384" y="104231"/>
                </a:lnTo>
                <a:lnTo>
                  <a:pt x="1737748" y="62396"/>
                </a:lnTo>
                <a:lnTo>
                  <a:pt x="1704757" y="29405"/>
                </a:lnTo>
                <a:lnTo>
                  <a:pt x="1662922" y="7769"/>
                </a:lnTo>
                <a:lnTo>
                  <a:pt x="1614754" y="0"/>
                </a:lnTo>
                <a:close/>
              </a:path>
            </a:pathLst>
          </a:custGeom>
          <a:solidFill>
            <a:srgbClr val="EA4E00"/>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GB" sz="1400">
                <a:solidFill>
                  <a:schemeClr val="lt1"/>
                </a:solidFill>
                <a:latin typeface="Arial"/>
                <a:ea typeface="Arial"/>
                <a:cs typeface="Arial"/>
                <a:sym typeface="Arial"/>
              </a:rPr>
              <a:t>SEE THE VIDEO</a:t>
            </a:r>
            <a:endParaRPr sz="1400">
              <a:solidFill>
                <a:schemeClr val="lt1"/>
              </a:solidFill>
              <a:latin typeface="Arial"/>
              <a:ea typeface="Arial"/>
              <a:cs typeface="Arial"/>
              <a:sym typeface="Arial"/>
            </a:endParaRPr>
          </a:p>
        </p:txBody>
      </p:sp>
      <p:sp>
        <p:nvSpPr>
          <p:cNvPr id="90" name="Google Shape;90;p5"/>
          <p:cNvSpPr txBox="1"/>
          <p:nvPr/>
        </p:nvSpPr>
        <p:spPr>
          <a:xfrm>
            <a:off x="5562003" y="3687839"/>
            <a:ext cx="4509097" cy="3367589"/>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lang="en-GB" sz="1400">
                <a:solidFill>
                  <a:srgbClr val="EA4E00"/>
                </a:solidFill>
                <a:latin typeface="Arial"/>
                <a:ea typeface="Arial"/>
                <a:cs typeface="Arial"/>
                <a:sym typeface="Arial"/>
              </a:rPr>
              <a:t>The Children</a:t>
            </a:r>
            <a:endParaRPr/>
          </a:p>
          <a:p>
            <a:pPr indent="0" lvl="0" marL="0" marR="0" rtl="0" algn="l">
              <a:spcBef>
                <a:spcPts val="0"/>
              </a:spcBef>
              <a:spcAft>
                <a:spcPts val="0"/>
              </a:spcAft>
              <a:buNone/>
            </a:pPr>
            <a:r>
              <a:t/>
            </a:r>
            <a:endParaRPr i="1" sz="1200">
              <a:solidFill>
                <a:srgbClr val="3D3D3D"/>
              </a:solidFill>
              <a:latin typeface="Arial"/>
              <a:ea typeface="Arial"/>
              <a:cs typeface="Arial"/>
              <a:sym typeface="Arial"/>
            </a:endParaRPr>
          </a:p>
          <a:p>
            <a:pPr indent="0" lvl="0" marL="0" marR="0" rtl="0" algn="l">
              <a:spcBef>
                <a:spcPts val="0"/>
              </a:spcBef>
              <a:spcAft>
                <a:spcPts val="0"/>
              </a:spcAft>
              <a:buNone/>
            </a:pPr>
            <a:r>
              <a:rPr i="1" lang="en-GB" sz="1200">
                <a:solidFill>
                  <a:srgbClr val="3D3D3D"/>
                </a:solidFill>
                <a:latin typeface="Arial"/>
                <a:ea typeface="Arial"/>
                <a:cs typeface="Arial"/>
                <a:sym typeface="Arial"/>
              </a:rPr>
              <a:t>"It makes me want to keep learning.”</a:t>
            </a:r>
            <a:endParaRPr/>
          </a:p>
          <a:p>
            <a:pPr indent="0" lvl="0" marL="0" marR="0" rtl="0" algn="l">
              <a:spcBef>
                <a:spcPts val="0"/>
              </a:spcBef>
              <a:spcAft>
                <a:spcPts val="0"/>
              </a:spcAft>
              <a:buNone/>
            </a:pPr>
            <a:r>
              <a:rPr lang="en-GB" sz="1200">
                <a:solidFill>
                  <a:srgbClr val="3D3D3D"/>
                </a:solidFill>
                <a:latin typeface="Arial"/>
                <a:ea typeface="Arial"/>
                <a:cs typeface="Arial"/>
                <a:sym typeface="Arial"/>
              </a:rPr>
              <a:t>Valentino </a:t>
            </a:r>
            <a:endParaRPr/>
          </a:p>
          <a:p>
            <a:pPr indent="0" lvl="0" marL="0" marR="0" rtl="0" algn="l">
              <a:spcBef>
                <a:spcPts val="0"/>
              </a:spcBef>
              <a:spcAft>
                <a:spcPts val="0"/>
              </a:spcAft>
              <a:buNone/>
            </a:pPr>
            <a:r>
              <a:t/>
            </a:r>
            <a:endParaRPr sz="1200">
              <a:solidFill>
                <a:srgbClr val="3D3D3D"/>
              </a:solidFill>
              <a:latin typeface="Arial"/>
              <a:ea typeface="Arial"/>
              <a:cs typeface="Arial"/>
              <a:sym typeface="Arial"/>
            </a:endParaRPr>
          </a:p>
          <a:p>
            <a:pPr indent="0" lvl="0" marL="0" marR="0" rtl="0" algn="l">
              <a:spcBef>
                <a:spcPts val="0"/>
              </a:spcBef>
              <a:spcAft>
                <a:spcPts val="0"/>
              </a:spcAft>
              <a:buNone/>
            </a:pPr>
            <a:r>
              <a:rPr i="1" lang="en-GB" sz="1200">
                <a:solidFill>
                  <a:srgbClr val="3D3D3D"/>
                </a:solidFill>
                <a:latin typeface="Arial"/>
                <a:ea typeface="Arial"/>
                <a:cs typeface="Arial"/>
                <a:sym typeface="Arial"/>
              </a:rPr>
              <a:t>"I love these videos, it's so cool, my English teacher is my age! I feel like I'm learning with friends. I already know how to say: Hello, my name is Leila!”</a:t>
            </a:r>
            <a:endParaRPr/>
          </a:p>
          <a:p>
            <a:pPr indent="0" lvl="0" marL="0" marR="0" rtl="0" algn="r">
              <a:spcBef>
                <a:spcPts val="0"/>
              </a:spcBef>
              <a:spcAft>
                <a:spcPts val="0"/>
              </a:spcAft>
              <a:buNone/>
            </a:pPr>
            <a:r>
              <a:rPr lang="en-GB" sz="1200">
                <a:solidFill>
                  <a:srgbClr val="3D3D3D"/>
                </a:solidFill>
                <a:latin typeface="Arial"/>
                <a:ea typeface="Arial"/>
                <a:cs typeface="Arial"/>
                <a:sym typeface="Arial"/>
              </a:rPr>
              <a:t>Leila </a:t>
            </a:r>
            <a:endParaRPr/>
          </a:p>
          <a:p>
            <a:pPr indent="0" lvl="0" marL="0" marR="0" rtl="0" algn="l">
              <a:spcBef>
                <a:spcPts val="0"/>
              </a:spcBef>
              <a:spcAft>
                <a:spcPts val="0"/>
              </a:spcAft>
              <a:buNone/>
            </a:pPr>
            <a:r>
              <a:t/>
            </a:r>
            <a:endParaRPr sz="1200">
              <a:solidFill>
                <a:srgbClr val="3D3D3D"/>
              </a:solidFill>
              <a:latin typeface="Arial"/>
              <a:ea typeface="Arial"/>
              <a:cs typeface="Arial"/>
              <a:sym typeface="Arial"/>
            </a:endParaRPr>
          </a:p>
          <a:p>
            <a:pPr indent="0" lvl="0" marL="0" marR="0" rtl="0" algn="l">
              <a:spcBef>
                <a:spcPts val="0"/>
              </a:spcBef>
              <a:spcAft>
                <a:spcPts val="0"/>
              </a:spcAft>
              <a:buNone/>
            </a:pPr>
            <a:r>
              <a:rPr i="1" lang="en-GB" sz="1200">
                <a:solidFill>
                  <a:srgbClr val="3D3D3D"/>
                </a:solidFill>
                <a:latin typeface="Arial"/>
                <a:ea typeface="Arial"/>
                <a:cs typeface="Arial"/>
                <a:sym typeface="Arial"/>
              </a:rPr>
              <a:t>"I find it very funny. And also, it's very cool because there are kids who speak English and every week, we change the video.” </a:t>
            </a:r>
            <a:endParaRPr/>
          </a:p>
          <a:p>
            <a:pPr indent="0" lvl="0" marL="0" marR="0" rtl="0" algn="r">
              <a:spcBef>
                <a:spcPts val="0"/>
              </a:spcBef>
              <a:spcAft>
                <a:spcPts val="0"/>
              </a:spcAft>
              <a:buNone/>
            </a:pPr>
            <a:r>
              <a:rPr lang="en-GB" sz="1200">
                <a:solidFill>
                  <a:srgbClr val="3D3D3D"/>
                </a:solidFill>
                <a:latin typeface="Arial"/>
                <a:ea typeface="Arial"/>
                <a:cs typeface="Arial"/>
                <a:sym typeface="Arial"/>
              </a:rPr>
              <a:t>Joshua </a:t>
            </a:r>
            <a:endParaRPr/>
          </a:p>
          <a:p>
            <a:pPr indent="0" lvl="0" marL="0" marR="0" rtl="0" algn="l">
              <a:spcBef>
                <a:spcPts val="0"/>
              </a:spcBef>
              <a:spcAft>
                <a:spcPts val="0"/>
              </a:spcAft>
              <a:buNone/>
            </a:pPr>
            <a:r>
              <a:t/>
            </a:r>
            <a:endParaRPr sz="1200">
              <a:solidFill>
                <a:srgbClr val="3D3D3D"/>
              </a:solidFill>
              <a:latin typeface="Arial"/>
              <a:ea typeface="Arial"/>
              <a:cs typeface="Arial"/>
              <a:sym typeface="Arial"/>
            </a:endParaRPr>
          </a:p>
          <a:p>
            <a:pPr indent="0" lvl="0" marL="0" marR="0" rtl="0" algn="l">
              <a:spcBef>
                <a:spcPts val="0"/>
              </a:spcBef>
              <a:spcAft>
                <a:spcPts val="0"/>
              </a:spcAft>
              <a:buNone/>
            </a:pPr>
            <a:r>
              <a:rPr i="1" lang="en-GB" sz="1200">
                <a:solidFill>
                  <a:srgbClr val="3D3D3D"/>
                </a:solidFill>
                <a:latin typeface="Arial"/>
                <a:ea typeface="Arial"/>
                <a:cs typeface="Arial"/>
                <a:sym typeface="Arial"/>
              </a:rPr>
              <a:t>"I like KOKORO, it helps me learn English. The children, they talk and then I do the same thing.”</a:t>
            </a:r>
            <a:endParaRPr/>
          </a:p>
          <a:p>
            <a:pPr indent="0" lvl="0" marL="0" marR="0" rtl="0" algn="r">
              <a:spcBef>
                <a:spcPts val="0"/>
              </a:spcBef>
              <a:spcAft>
                <a:spcPts val="0"/>
              </a:spcAft>
              <a:buNone/>
            </a:pPr>
            <a:r>
              <a:rPr lang="en-GB" sz="1200">
                <a:solidFill>
                  <a:srgbClr val="3D3D3D"/>
                </a:solidFill>
                <a:latin typeface="Arial"/>
                <a:ea typeface="Arial"/>
                <a:cs typeface="Arial"/>
                <a:sym typeface="Arial"/>
              </a:rPr>
              <a:t>Lily-Rose</a:t>
            </a:r>
            <a:endParaRPr/>
          </a:p>
        </p:txBody>
      </p:sp>
      <p:sp>
        <p:nvSpPr>
          <p:cNvPr id="91" name="Google Shape;91;p5"/>
          <p:cNvSpPr/>
          <p:nvPr/>
        </p:nvSpPr>
        <p:spPr>
          <a:xfrm>
            <a:off x="5562003" y="1470075"/>
            <a:ext cx="4166996" cy="160320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5"/>
          <p:cNvSpPr txBox="1"/>
          <p:nvPr/>
        </p:nvSpPr>
        <p:spPr>
          <a:xfrm>
            <a:off x="8127629" y="3091390"/>
            <a:ext cx="1613535" cy="11683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GB" sz="600">
                <a:solidFill>
                  <a:srgbClr val="3D3D3D"/>
                </a:solidFill>
                <a:latin typeface="Arial"/>
                <a:ea typeface="Arial"/>
                <a:cs typeface="Arial"/>
                <a:sym typeface="Arial"/>
              </a:rPr>
              <a:t>Crédit photo : L’Alsace – Jean-François Frey</a:t>
            </a:r>
            <a:endParaRPr sz="6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96" name="Shape 96"/>
        <p:cNvGrpSpPr/>
        <p:nvPr/>
      </p:nvGrpSpPr>
      <p:grpSpPr>
        <a:xfrm>
          <a:off x="0" y="0"/>
          <a:ext cx="0" cy="0"/>
          <a:chOff x="0" y="0"/>
          <a:chExt cx="0" cy="0"/>
        </a:xfrm>
      </p:grpSpPr>
      <p:sp>
        <p:nvSpPr>
          <p:cNvPr id="97" name="Google Shape;97;p6"/>
          <p:cNvSpPr txBox="1"/>
          <p:nvPr/>
        </p:nvSpPr>
        <p:spPr>
          <a:xfrm>
            <a:off x="888338" y="575995"/>
            <a:ext cx="4196715" cy="2628925"/>
          </a:xfrm>
          <a:prstGeom prst="rect">
            <a:avLst/>
          </a:prstGeom>
          <a:noFill/>
          <a:ln>
            <a:noFill/>
          </a:ln>
        </p:spPr>
        <p:txBody>
          <a:bodyPr anchorCtr="0" anchor="t" bIns="0" lIns="0" spcFirstLastPara="1" rIns="0" wrap="square" tIns="12700">
            <a:spAutoFit/>
          </a:bodyPr>
          <a:lstStyle/>
          <a:p>
            <a:pPr indent="0" lvl="0" marL="0" marR="0" rtl="0" algn="just">
              <a:spcBef>
                <a:spcPts val="0"/>
              </a:spcBef>
              <a:spcAft>
                <a:spcPts val="0"/>
              </a:spcAft>
              <a:buNone/>
            </a:pPr>
            <a:r>
              <a:rPr b="1" lang="en-GB" sz="1400">
                <a:solidFill>
                  <a:srgbClr val="EA4E00"/>
                </a:solidFill>
                <a:latin typeface="Arial"/>
                <a:ea typeface="Arial"/>
                <a:cs typeface="Arial"/>
                <a:sym typeface="Arial"/>
              </a:rPr>
              <a:t>The Teachers</a:t>
            </a:r>
            <a:endParaRPr b="1" sz="1200">
              <a:solidFill>
                <a:srgbClr val="EA4E00"/>
              </a:solidFill>
              <a:latin typeface="Arial"/>
              <a:ea typeface="Arial"/>
              <a:cs typeface="Arial"/>
              <a:sym typeface="Arial"/>
            </a:endParaRPr>
          </a:p>
          <a:p>
            <a:pPr indent="0" lvl="0" marL="0" marR="0" rtl="0" algn="just">
              <a:spcBef>
                <a:spcPts val="0"/>
              </a:spcBef>
              <a:spcAft>
                <a:spcPts val="0"/>
              </a:spcAft>
              <a:buNone/>
            </a:pPr>
            <a:r>
              <a:t/>
            </a:r>
            <a:endParaRPr i="1" sz="1200">
              <a:solidFill>
                <a:srgbClr val="3D3D3D"/>
              </a:solidFill>
              <a:latin typeface="Arial"/>
              <a:ea typeface="Arial"/>
              <a:cs typeface="Arial"/>
              <a:sym typeface="Arial"/>
            </a:endParaRPr>
          </a:p>
          <a:p>
            <a:pPr indent="0" lvl="0" marL="0" marR="0" rtl="0" algn="just">
              <a:spcBef>
                <a:spcPts val="0"/>
              </a:spcBef>
              <a:spcAft>
                <a:spcPts val="0"/>
              </a:spcAft>
              <a:buNone/>
            </a:pPr>
            <a:r>
              <a:rPr i="1" lang="en-GB" sz="1200">
                <a:solidFill>
                  <a:srgbClr val="3D3D3D"/>
                </a:solidFill>
                <a:latin typeface="Arial"/>
                <a:ea typeface="Arial"/>
                <a:cs typeface="Arial"/>
                <a:sym typeface="Arial"/>
              </a:rPr>
              <a:t>"One of the students who doesn't usually like English classes, watched the video with his friend and after he joined in the small group as usual. His participation was more voluntary, he practiced on his own, which he didn't do before! For the shyer student, it was a great victory.” </a:t>
            </a:r>
            <a:endParaRPr/>
          </a:p>
          <a:p>
            <a:pPr indent="0" lvl="0" marL="0" marR="0" rtl="0" algn="r">
              <a:spcBef>
                <a:spcPts val="0"/>
              </a:spcBef>
              <a:spcAft>
                <a:spcPts val="0"/>
              </a:spcAft>
              <a:buNone/>
            </a:pPr>
            <a:r>
              <a:rPr lang="en-GB" sz="1200">
                <a:solidFill>
                  <a:srgbClr val="3D3D3D"/>
                </a:solidFill>
                <a:latin typeface="Arial"/>
                <a:ea typeface="Arial"/>
                <a:cs typeface="Arial"/>
                <a:sym typeface="Arial"/>
              </a:rPr>
              <a:t>Camille and Amélie </a:t>
            </a:r>
            <a:endParaRPr/>
          </a:p>
          <a:p>
            <a:pPr indent="0" lvl="0" marL="0" marR="0" rtl="0" algn="just">
              <a:spcBef>
                <a:spcPts val="0"/>
              </a:spcBef>
              <a:spcAft>
                <a:spcPts val="0"/>
              </a:spcAft>
              <a:buNone/>
            </a:pPr>
            <a:r>
              <a:rPr lang="en-GB" sz="1200">
                <a:solidFill>
                  <a:schemeClr val="dk1"/>
                </a:solidFill>
                <a:latin typeface="Arial"/>
                <a:ea typeface="Arial"/>
                <a:cs typeface="Arial"/>
                <a:sym typeface="Arial"/>
              </a:rPr>
              <a:t> </a:t>
            </a:r>
            <a:endParaRPr/>
          </a:p>
          <a:p>
            <a:pPr indent="0" lvl="0" marL="0" marR="0" rtl="0" algn="just">
              <a:spcBef>
                <a:spcPts val="0"/>
              </a:spcBef>
              <a:spcAft>
                <a:spcPts val="0"/>
              </a:spcAft>
              <a:buNone/>
            </a:pPr>
            <a:r>
              <a:rPr i="1" lang="en-GB" sz="1200">
                <a:solidFill>
                  <a:srgbClr val="3D3D3D"/>
                </a:solidFill>
                <a:latin typeface="Arial"/>
                <a:ea typeface="Arial"/>
                <a:cs typeface="Arial"/>
                <a:sym typeface="Arial"/>
              </a:rPr>
              <a:t>"That's great! The students are delighted and ask to see the video again. Teaching becomes a real pleasure again when you see the excitement and joy it brings.” </a:t>
            </a:r>
            <a:endParaRPr/>
          </a:p>
          <a:p>
            <a:pPr indent="0" lvl="0" marL="0" marR="0" rtl="0" algn="r">
              <a:spcBef>
                <a:spcPts val="0"/>
              </a:spcBef>
              <a:spcAft>
                <a:spcPts val="0"/>
              </a:spcAft>
              <a:buNone/>
            </a:pPr>
            <a:r>
              <a:rPr lang="en-GB" sz="1200">
                <a:solidFill>
                  <a:srgbClr val="3D3D3D"/>
                </a:solidFill>
                <a:latin typeface="Arial"/>
                <a:ea typeface="Arial"/>
                <a:cs typeface="Arial"/>
                <a:sym typeface="Arial"/>
              </a:rPr>
              <a:t>Christiane </a:t>
            </a:r>
            <a:endParaRPr/>
          </a:p>
          <a:p>
            <a:pPr indent="0" lvl="0" marL="0" marR="0" rtl="0" algn="just">
              <a:spcBef>
                <a:spcPts val="0"/>
              </a:spcBef>
              <a:spcAft>
                <a:spcPts val="0"/>
              </a:spcAft>
              <a:buNone/>
            </a:pPr>
            <a:r>
              <a:rPr lang="en-GB" sz="1200">
                <a:solidFill>
                  <a:schemeClr val="dk1"/>
                </a:solidFill>
                <a:latin typeface="Arial"/>
                <a:ea typeface="Arial"/>
                <a:cs typeface="Arial"/>
                <a:sym typeface="Arial"/>
              </a:rPr>
              <a:t> </a:t>
            </a:r>
            <a:endParaRPr sz="1200">
              <a:solidFill>
                <a:srgbClr val="3D3D3D"/>
              </a:solidFill>
              <a:latin typeface="Arial"/>
              <a:ea typeface="Arial"/>
              <a:cs typeface="Arial"/>
              <a:sym typeface="Arial"/>
            </a:endParaRPr>
          </a:p>
        </p:txBody>
      </p:sp>
      <p:sp>
        <p:nvSpPr>
          <p:cNvPr id="98" name="Google Shape;98;p6"/>
          <p:cNvSpPr txBox="1"/>
          <p:nvPr/>
        </p:nvSpPr>
        <p:spPr>
          <a:xfrm>
            <a:off x="950300" y="4734923"/>
            <a:ext cx="4196715" cy="2228815"/>
          </a:xfrm>
          <a:prstGeom prst="rect">
            <a:avLst/>
          </a:prstGeom>
          <a:noFill/>
          <a:ln>
            <a:noFill/>
          </a:ln>
        </p:spPr>
        <p:txBody>
          <a:bodyPr anchorCtr="0" anchor="t" bIns="0" lIns="0" spcFirstLastPara="1" rIns="0" wrap="square" tIns="12700">
            <a:spAutoFit/>
          </a:bodyPr>
          <a:lstStyle/>
          <a:p>
            <a:pPr indent="0" lvl="0" marL="0" marR="0" rtl="0" algn="just">
              <a:spcBef>
                <a:spcPts val="0"/>
              </a:spcBef>
              <a:spcAft>
                <a:spcPts val="0"/>
              </a:spcAft>
              <a:buNone/>
            </a:pPr>
            <a:r>
              <a:rPr i="1" lang="en-GB" sz="1200">
                <a:solidFill>
                  <a:srgbClr val="3D3D3D"/>
                </a:solidFill>
                <a:latin typeface="Arial"/>
                <a:ea typeface="Arial"/>
                <a:cs typeface="Arial"/>
                <a:sym typeface="Arial"/>
              </a:rPr>
              <a:t>"The parents are enthusiastic. Our school has always been open to innovative projects. The strength of the KOKORO concept is its playfulness. There is no pressure for results, we don't ask anything from the students except to enjoy watching the videos.” </a:t>
            </a:r>
            <a:endParaRPr/>
          </a:p>
          <a:p>
            <a:pPr indent="0" lvl="0" marL="0" marR="0" rtl="0" algn="r">
              <a:spcBef>
                <a:spcPts val="0"/>
              </a:spcBef>
              <a:spcAft>
                <a:spcPts val="0"/>
              </a:spcAft>
              <a:buNone/>
            </a:pPr>
            <a:r>
              <a:rPr lang="en-GB" sz="1200">
                <a:solidFill>
                  <a:srgbClr val="3D3D3D"/>
                </a:solidFill>
                <a:latin typeface="Arial"/>
                <a:ea typeface="Arial"/>
                <a:cs typeface="Arial"/>
                <a:sym typeface="Arial"/>
              </a:rPr>
              <a:t>Isabelle</a:t>
            </a:r>
            <a:endParaRPr sz="1200">
              <a:solidFill>
                <a:schemeClr val="dk1"/>
              </a:solidFill>
              <a:latin typeface="Arial"/>
              <a:ea typeface="Arial"/>
              <a:cs typeface="Arial"/>
              <a:sym typeface="Arial"/>
            </a:endParaRPr>
          </a:p>
          <a:p>
            <a:pPr indent="0" lvl="0" marL="0" marR="0" rtl="0" algn="just">
              <a:spcBef>
                <a:spcPts val="0"/>
              </a:spcBef>
              <a:spcAft>
                <a:spcPts val="0"/>
              </a:spcAft>
              <a:buNone/>
            </a:pPr>
            <a:r>
              <a:t/>
            </a:r>
            <a:endParaRPr sz="1200">
              <a:solidFill>
                <a:schemeClr val="dk1"/>
              </a:solidFill>
              <a:latin typeface="Arial"/>
              <a:ea typeface="Arial"/>
              <a:cs typeface="Arial"/>
              <a:sym typeface="Arial"/>
            </a:endParaRPr>
          </a:p>
          <a:p>
            <a:pPr indent="0" lvl="0" marL="0" marR="0" rtl="0" algn="just">
              <a:spcBef>
                <a:spcPts val="0"/>
              </a:spcBef>
              <a:spcAft>
                <a:spcPts val="0"/>
              </a:spcAft>
              <a:buNone/>
            </a:pPr>
            <a:r>
              <a:rPr i="1" lang="en-GB" sz="1200">
                <a:solidFill>
                  <a:srgbClr val="3D3D3D"/>
                </a:solidFill>
                <a:latin typeface="Arial"/>
                <a:ea typeface="Arial"/>
                <a:cs typeface="Arial"/>
                <a:sym typeface="Arial"/>
              </a:rPr>
              <a:t>"We are very satisfied with this adventure. The sessions are really well constructed: we appreciate the rhythm of these activities. It creates a pleasant routine for us and the children. A school day must be a day with KOKORO!” </a:t>
            </a:r>
            <a:endParaRPr/>
          </a:p>
          <a:p>
            <a:pPr indent="0" lvl="0" marL="0" marR="0" rtl="0" algn="r">
              <a:spcBef>
                <a:spcPts val="0"/>
              </a:spcBef>
              <a:spcAft>
                <a:spcPts val="0"/>
              </a:spcAft>
              <a:buNone/>
            </a:pPr>
            <a:r>
              <a:rPr lang="en-GB" sz="1200">
                <a:solidFill>
                  <a:srgbClr val="3D3D3D"/>
                </a:solidFill>
                <a:latin typeface="Arial"/>
                <a:ea typeface="Arial"/>
                <a:cs typeface="Arial"/>
                <a:sym typeface="Arial"/>
              </a:rPr>
              <a:t>Elise</a:t>
            </a:r>
            <a:endParaRPr sz="1200">
              <a:solidFill>
                <a:schemeClr val="dk1"/>
              </a:solidFill>
              <a:latin typeface="Arial"/>
              <a:ea typeface="Arial"/>
              <a:cs typeface="Arial"/>
              <a:sym typeface="Arial"/>
            </a:endParaRPr>
          </a:p>
        </p:txBody>
      </p:sp>
      <p:sp>
        <p:nvSpPr>
          <p:cNvPr id="99" name="Google Shape;99;p6"/>
          <p:cNvSpPr txBox="1"/>
          <p:nvPr/>
        </p:nvSpPr>
        <p:spPr>
          <a:xfrm>
            <a:off x="5562003" y="2844662"/>
            <a:ext cx="4201160" cy="4119076"/>
          </a:xfrm>
          <a:prstGeom prst="rect">
            <a:avLst/>
          </a:prstGeom>
          <a:noFill/>
          <a:ln>
            <a:noFill/>
          </a:ln>
        </p:spPr>
        <p:txBody>
          <a:bodyPr anchorCtr="0" anchor="t" bIns="0" lIns="0" spcFirstLastPara="1" rIns="0" wrap="square" tIns="12700">
            <a:spAutoFit/>
          </a:bodyPr>
          <a:lstStyle/>
          <a:p>
            <a:pPr indent="0" lvl="0" marL="12700" marR="0" rtl="0" algn="just">
              <a:lnSpc>
                <a:spcPct val="100000"/>
              </a:lnSpc>
              <a:spcBef>
                <a:spcPts val="0"/>
              </a:spcBef>
              <a:spcAft>
                <a:spcPts val="0"/>
              </a:spcAft>
              <a:buNone/>
            </a:pPr>
            <a:r>
              <a:rPr b="1" lang="en-GB" sz="1400">
                <a:solidFill>
                  <a:srgbClr val="EA4E00"/>
                </a:solidFill>
                <a:latin typeface="Arial"/>
                <a:ea typeface="Arial"/>
                <a:cs typeface="Arial"/>
                <a:sym typeface="Arial"/>
              </a:rPr>
              <a:t>The parents</a:t>
            </a:r>
            <a:endParaRPr b="1" sz="1400">
              <a:solidFill>
                <a:srgbClr val="EA4E00"/>
              </a:solidFill>
              <a:latin typeface="Arial"/>
              <a:ea typeface="Arial"/>
              <a:cs typeface="Arial"/>
              <a:sym typeface="Arial"/>
            </a:endParaRPr>
          </a:p>
          <a:p>
            <a:pPr indent="0" lvl="0" marL="12700" marR="0" rtl="0" algn="just">
              <a:lnSpc>
                <a:spcPct val="100000"/>
              </a:lnSpc>
              <a:spcBef>
                <a:spcPts val="10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i="1" lang="en-GB" sz="1200">
                <a:solidFill>
                  <a:srgbClr val="3D3D3D"/>
                </a:solidFill>
                <a:latin typeface="Arial"/>
                <a:ea typeface="Arial"/>
                <a:cs typeface="Arial"/>
                <a:sym typeface="Arial"/>
              </a:rPr>
              <a:t>"Today, Sunday, I hadn't planned to watch the video. Then at 5:30 pm (usual viewing time), Leon (3 and a half) went to get 2 glasses of water, put them on the table and said "Mom, we haven't done KOKORO today yet!!" That says it all!” </a:t>
            </a:r>
            <a:endParaRPr/>
          </a:p>
          <a:p>
            <a:pPr indent="0" lvl="0" marL="0" marR="0" rtl="0" algn="r">
              <a:spcBef>
                <a:spcPts val="0"/>
              </a:spcBef>
              <a:spcAft>
                <a:spcPts val="0"/>
              </a:spcAft>
              <a:buNone/>
            </a:pPr>
            <a:r>
              <a:rPr lang="en-GB" sz="1200">
                <a:solidFill>
                  <a:srgbClr val="3D3D3D"/>
                </a:solidFill>
                <a:latin typeface="Arial"/>
                <a:ea typeface="Arial"/>
                <a:cs typeface="Arial"/>
                <a:sym typeface="Arial"/>
              </a:rPr>
              <a:t>Anne</a:t>
            </a:r>
            <a:endParaRPr/>
          </a:p>
          <a:p>
            <a:pPr indent="0" lvl="0" marL="0" marR="0" rtl="0" algn="r">
              <a:spcBef>
                <a:spcPts val="0"/>
              </a:spcBef>
              <a:spcAft>
                <a:spcPts val="0"/>
              </a:spcAft>
              <a:buNone/>
            </a:pPr>
            <a:r>
              <a:t/>
            </a:r>
            <a:endParaRPr sz="1200">
              <a:solidFill>
                <a:srgbClr val="3D3D3D"/>
              </a:solidFill>
              <a:latin typeface="Arial"/>
              <a:ea typeface="Arial"/>
              <a:cs typeface="Arial"/>
              <a:sym typeface="Arial"/>
            </a:endParaRPr>
          </a:p>
          <a:p>
            <a:pPr indent="0" lvl="0" marL="0" marR="0" rtl="0" algn="l">
              <a:spcBef>
                <a:spcPts val="0"/>
              </a:spcBef>
              <a:spcAft>
                <a:spcPts val="0"/>
              </a:spcAft>
              <a:buNone/>
            </a:pPr>
            <a:r>
              <a:rPr i="1" lang="en-GB" sz="1200">
                <a:solidFill>
                  <a:srgbClr val="3D3D3D"/>
                </a:solidFill>
                <a:latin typeface="Arial"/>
                <a:ea typeface="Arial"/>
                <a:cs typeface="Arial"/>
                <a:sym typeface="Arial"/>
              </a:rPr>
              <a:t>"I think the learning approach is excellent. My two children, aged 5 and 8, are now motivated to learn English. They are the ones who ask me when we are going to watch the video! They are having fun learning. Bravo, the concept is great.”</a:t>
            </a:r>
            <a:endParaRPr/>
          </a:p>
          <a:p>
            <a:pPr indent="0" lvl="0" marL="0" marR="0" rtl="0" algn="r">
              <a:spcBef>
                <a:spcPts val="0"/>
              </a:spcBef>
              <a:spcAft>
                <a:spcPts val="0"/>
              </a:spcAft>
              <a:buNone/>
            </a:pPr>
            <a:r>
              <a:rPr lang="en-GB" sz="1200">
                <a:solidFill>
                  <a:schemeClr val="dk1"/>
                </a:solidFill>
                <a:latin typeface="Arial"/>
                <a:ea typeface="Arial"/>
                <a:cs typeface="Arial"/>
                <a:sym typeface="Arial"/>
              </a:rPr>
              <a:t> </a:t>
            </a:r>
            <a:r>
              <a:rPr lang="en-GB" sz="1200">
                <a:solidFill>
                  <a:srgbClr val="3D3D3D"/>
                </a:solidFill>
                <a:latin typeface="Arial"/>
                <a:ea typeface="Arial"/>
                <a:cs typeface="Arial"/>
                <a:sym typeface="Arial"/>
              </a:rPr>
              <a:t>Rober</a:t>
            </a:r>
            <a:r>
              <a:rPr lang="en-GB" sz="1200">
                <a:solidFill>
                  <a:schemeClr val="dk1"/>
                </a:solidFill>
                <a:latin typeface="Arial"/>
                <a:ea typeface="Arial"/>
                <a:cs typeface="Arial"/>
                <a:sym typeface="Arial"/>
              </a:rPr>
              <a:t>t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 </a:t>
            </a:r>
            <a:endParaRPr i="1" sz="1200">
              <a:solidFill>
                <a:srgbClr val="3D3D3D"/>
              </a:solidFill>
              <a:latin typeface="Arial"/>
              <a:ea typeface="Arial"/>
              <a:cs typeface="Arial"/>
              <a:sym typeface="Arial"/>
            </a:endParaRPr>
          </a:p>
          <a:p>
            <a:pPr indent="0" lvl="0" marL="0" marR="0" rtl="0" algn="l">
              <a:spcBef>
                <a:spcPts val="0"/>
              </a:spcBef>
              <a:spcAft>
                <a:spcPts val="0"/>
              </a:spcAft>
              <a:buNone/>
            </a:pPr>
            <a:r>
              <a:rPr i="1" lang="en-GB" sz="1200">
                <a:solidFill>
                  <a:srgbClr val="3D3D3D"/>
                </a:solidFill>
                <a:latin typeface="Arial"/>
                <a:ea typeface="Arial"/>
                <a:cs typeface="Arial"/>
                <a:sym typeface="Arial"/>
              </a:rPr>
              <a:t>"Hello, hello, what's your name? That's it, Nil's starting English. And how do we know that the method is great!? When he sings happily under the sun without realizing it.” </a:t>
            </a:r>
            <a:endParaRPr/>
          </a:p>
          <a:p>
            <a:pPr indent="0" lvl="0" marL="0" marR="0" rtl="0" algn="r">
              <a:spcBef>
                <a:spcPts val="0"/>
              </a:spcBef>
              <a:spcAft>
                <a:spcPts val="0"/>
              </a:spcAft>
              <a:buNone/>
            </a:pPr>
            <a:r>
              <a:rPr lang="en-GB" sz="1200">
                <a:solidFill>
                  <a:srgbClr val="3D3D3D"/>
                </a:solidFill>
                <a:latin typeface="Arial"/>
                <a:ea typeface="Arial"/>
                <a:cs typeface="Arial"/>
                <a:sym typeface="Arial"/>
              </a:rPr>
              <a:t>Laria </a:t>
            </a:r>
            <a:endParaRPr sz="1200">
              <a:solidFill>
                <a:srgbClr val="3D3D3D"/>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i="1" lang="en-GB" sz="1200">
                <a:solidFill>
                  <a:srgbClr val="3D3D3D"/>
                </a:solidFill>
                <a:latin typeface="Arial"/>
                <a:ea typeface="Arial"/>
                <a:cs typeface="Arial"/>
                <a:sym typeface="Arial"/>
              </a:rPr>
              <a:t>"Excellent video. At the time of relaxation my boys count to 10 in English naturally, as in a previous video. It's great!” </a:t>
            </a:r>
            <a:endParaRPr/>
          </a:p>
          <a:p>
            <a:pPr indent="0" lvl="0" marL="0" marR="0" rtl="0" algn="r">
              <a:spcBef>
                <a:spcPts val="0"/>
              </a:spcBef>
              <a:spcAft>
                <a:spcPts val="0"/>
              </a:spcAft>
              <a:buNone/>
            </a:pPr>
            <a:r>
              <a:rPr lang="en-GB" sz="1200">
                <a:solidFill>
                  <a:srgbClr val="3D3D3D"/>
                </a:solidFill>
                <a:latin typeface="Arial"/>
                <a:ea typeface="Arial"/>
                <a:cs typeface="Arial"/>
                <a:sym typeface="Arial"/>
              </a:rPr>
              <a:t>Emilie </a:t>
            </a:r>
            <a:endParaRPr sz="1200">
              <a:solidFill>
                <a:srgbClr val="3D3D3D"/>
              </a:solidFill>
              <a:latin typeface="Arial"/>
              <a:ea typeface="Arial"/>
              <a:cs typeface="Arial"/>
              <a:sym typeface="Arial"/>
            </a:endParaRPr>
          </a:p>
        </p:txBody>
      </p:sp>
      <p:sp>
        <p:nvSpPr>
          <p:cNvPr id="100" name="Google Shape;100;p6"/>
          <p:cNvSpPr/>
          <p:nvPr/>
        </p:nvSpPr>
        <p:spPr>
          <a:xfrm>
            <a:off x="2272302" y="3020293"/>
            <a:ext cx="1552709" cy="152226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6"/>
          <p:cNvSpPr/>
          <p:nvPr/>
        </p:nvSpPr>
        <p:spPr>
          <a:xfrm>
            <a:off x="5562003" y="575995"/>
            <a:ext cx="4166997" cy="170400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05" name="Shape 105"/>
        <p:cNvGrpSpPr/>
        <p:nvPr/>
      </p:nvGrpSpPr>
      <p:grpSpPr>
        <a:xfrm>
          <a:off x="0" y="0"/>
          <a:ext cx="0" cy="0"/>
          <a:chOff x="0" y="0"/>
          <a:chExt cx="0" cy="0"/>
        </a:xfrm>
      </p:grpSpPr>
      <p:sp>
        <p:nvSpPr>
          <p:cNvPr id="106" name="Google Shape;106;p7"/>
          <p:cNvSpPr txBox="1"/>
          <p:nvPr>
            <p:ph type="title"/>
          </p:nvPr>
        </p:nvSpPr>
        <p:spPr>
          <a:xfrm>
            <a:off x="950300" y="507422"/>
            <a:ext cx="3863000" cy="689932"/>
          </a:xfrm>
          <a:prstGeom prst="rect">
            <a:avLst/>
          </a:prstGeom>
          <a:noFill/>
          <a:ln>
            <a:noFill/>
          </a:ln>
        </p:spPr>
        <p:txBody>
          <a:bodyPr anchorCtr="0" anchor="t" bIns="0" lIns="0" spcFirstLastPara="1" rIns="0" wrap="square" tIns="12700">
            <a:spAutoFit/>
          </a:bodyPr>
          <a:lstStyle/>
          <a:p>
            <a:pPr indent="0" lvl="0" marL="12700" marR="5080" rtl="0" algn="l">
              <a:spcBef>
                <a:spcPts val="0"/>
              </a:spcBef>
              <a:spcAft>
                <a:spcPts val="0"/>
              </a:spcAft>
              <a:buNone/>
            </a:pPr>
            <a:r>
              <a:rPr lang="en-GB"/>
              <a:t>About Nathalie  Lesselin, founder of KOKORO lingua</a:t>
            </a:r>
            <a:endParaRPr/>
          </a:p>
        </p:txBody>
      </p:sp>
      <p:sp>
        <p:nvSpPr>
          <p:cNvPr id="107" name="Google Shape;107;p7"/>
          <p:cNvSpPr txBox="1"/>
          <p:nvPr/>
        </p:nvSpPr>
        <p:spPr>
          <a:xfrm>
            <a:off x="942303" y="1419225"/>
            <a:ext cx="4328197" cy="5922134"/>
          </a:xfrm>
          <a:prstGeom prst="rect">
            <a:avLst/>
          </a:prstGeom>
          <a:noFill/>
          <a:ln>
            <a:noFill/>
          </a:ln>
        </p:spPr>
        <p:txBody>
          <a:bodyPr anchorCtr="0" anchor="t" bIns="0" lIns="0" spcFirstLastPara="1" rIns="0" wrap="square" tIns="12700">
            <a:spAutoFit/>
          </a:bodyPr>
          <a:lstStyle/>
          <a:p>
            <a:pPr indent="0" lvl="0" marL="0" marR="0" rtl="0" algn="just">
              <a:spcBef>
                <a:spcPts val="0"/>
              </a:spcBef>
              <a:spcAft>
                <a:spcPts val="0"/>
              </a:spcAft>
              <a:buNone/>
            </a:pPr>
            <a:r>
              <a:rPr lang="en-GB" sz="1200">
                <a:solidFill>
                  <a:srgbClr val="3D3D3D"/>
                </a:solidFill>
                <a:latin typeface="Arial"/>
                <a:ea typeface="Arial"/>
                <a:cs typeface="Arial"/>
                <a:sym typeface="Arial"/>
              </a:rPr>
              <a:t>After her higher education, Nathalie followed an international career in large groups (Kenzo LVMH, Gucci Timepieces in Switzerland). She then accompanied the transformation of a small French start-up in the medical sector for 5 years, which has since become the national leader. </a:t>
            </a:r>
            <a:endParaRPr/>
          </a:p>
          <a:p>
            <a:pPr indent="0" lvl="0" marL="0" marR="0" rtl="0" algn="just">
              <a:spcBef>
                <a:spcPts val="0"/>
              </a:spcBef>
              <a:spcAft>
                <a:spcPts val="0"/>
              </a:spcAft>
              <a:buNone/>
            </a:pPr>
            <a:r>
              <a:rPr lang="en-GB" sz="1200">
                <a:solidFill>
                  <a:srgbClr val="3D3D3D"/>
                </a:solidFill>
                <a:latin typeface="Arial"/>
                <a:ea typeface="Arial"/>
                <a:cs typeface="Arial"/>
                <a:sym typeface="Arial"/>
              </a:rPr>
              <a:t> </a:t>
            </a:r>
            <a:endParaRPr/>
          </a:p>
          <a:p>
            <a:pPr indent="0" lvl="0" marL="0" marR="0" rtl="0" algn="just">
              <a:spcBef>
                <a:spcPts val="0"/>
              </a:spcBef>
              <a:spcAft>
                <a:spcPts val="0"/>
              </a:spcAft>
              <a:buNone/>
            </a:pPr>
            <a:r>
              <a:rPr lang="en-GB" sz="1200">
                <a:solidFill>
                  <a:srgbClr val="3D3D3D"/>
                </a:solidFill>
                <a:latin typeface="Arial"/>
                <a:ea typeface="Arial"/>
                <a:cs typeface="Arial"/>
                <a:sym typeface="Arial"/>
              </a:rPr>
              <a:t>As a child, she dreamed of being a schoolteacher or working in a non-governmental organisation in Africa. In short: to do a job that gives meaning to her actions and allows her to make her own contribution to try to create a better world. </a:t>
            </a:r>
            <a:endParaRPr/>
          </a:p>
          <a:p>
            <a:pPr indent="0" lvl="0" marL="0" marR="0" rtl="0" algn="just">
              <a:spcBef>
                <a:spcPts val="0"/>
              </a:spcBef>
              <a:spcAft>
                <a:spcPts val="0"/>
              </a:spcAft>
              <a:buNone/>
            </a:pPr>
            <a:r>
              <a:rPr lang="en-GB" sz="1200">
                <a:solidFill>
                  <a:srgbClr val="3D3D3D"/>
                </a:solidFill>
                <a:latin typeface="Arial"/>
                <a:ea typeface="Arial"/>
                <a:cs typeface="Arial"/>
                <a:sym typeface="Arial"/>
              </a:rPr>
              <a:t> </a:t>
            </a:r>
            <a:endParaRPr/>
          </a:p>
          <a:p>
            <a:pPr indent="0" lvl="0" marL="0" marR="0" rtl="0" algn="just">
              <a:spcBef>
                <a:spcPts val="0"/>
              </a:spcBef>
              <a:spcAft>
                <a:spcPts val="0"/>
              </a:spcAft>
              <a:buNone/>
            </a:pPr>
            <a:r>
              <a:rPr lang="en-GB" sz="1200">
                <a:solidFill>
                  <a:srgbClr val="3D3D3D"/>
                </a:solidFill>
                <a:latin typeface="Arial"/>
                <a:ea typeface="Arial"/>
                <a:cs typeface="Arial"/>
                <a:sym typeface="Arial"/>
              </a:rPr>
              <a:t>So when she had an accidental fall soon after her 40th birthday, with 8 months to recover, she realized that this ordeal was also a gift of life. Another path opened up... Nathalie wondered about the essentials in life and reconnected with her deepest self.</a:t>
            </a:r>
            <a:endParaRPr/>
          </a:p>
          <a:p>
            <a:pPr indent="0" lvl="0" marL="0" marR="0" rtl="0" algn="l">
              <a:lnSpc>
                <a:spcPct val="100000"/>
              </a:lnSpc>
              <a:spcBef>
                <a:spcPts val="40"/>
              </a:spcBef>
              <a:spcAft>
                <a:spcPts val="0"/>
              </a:spcAft>
              <a:buNone/>
            </a:pPr>
            <a:r>
              <a:t/>
            </a:r>
            <a:endParaRPr sz="1200">
              <a:solidFill>
                <a:schemeClr val="dk1"/>
              </a:solidFill>
              <a:latin typeface="Times New Roman"/>
              <a:ea typeface="Times New Roman"/>
              <a:cs typeface="Times New Roman"/>
              <a:sym typeface="Times New Roman"/>
            </a:endParaRPr>
          </a:p>
          <a:p>
            <a:pPr indent="0" lvl="0" marL="387350" marR="5080" rtl="0" algn="just">
              <a:lnSpc>
                <a:spcPct val="100000"/>
              </a:lnSpc>
              <a:spcBef>
                <a:spcPts val="0"/>
              </a:spcBef>
              <a:spcAft>
                <a:spcPts val="0"/>
              </a:spcAft>
              <a:buNone/>
            </a:pPr>
            <a:r>
              <a:rPr i="1" lang="en-GB" sz="1200">
                <a:solidFill>
                  <a:srgbClr val="3D3D3D"/>
                </a:solidFill>
                <a:latin typeface="Arial"/>
                <a:ea typeface="Arial"/>
                <a:cs typeface="Arial"/>
                <a:sym typeface="Arial"/>
              </a:rPr>
              <a:t>"It was as if I was at a crossroads where everything came together: my childhood memories, Japan, my passion for languages, children, neurosciences, my skills, the rich professional experiences I had lived through... everything made sense! What was supposed to be an ordeal was finally a rebirth.”   </a:t>
            </a:r>
            <a:r>
              <a:rPr b="1" lang="en-GB" sz="1200">
                <a:solidFill>
                  <a:srgbClr val="10CAA6"/>
                </a:solidFill>
                <a:latin typeface="Arial"/>
                <a:ea typeface="Arial"/>
                <a:cs typeface="Arial"/>
                <a:sym typeface="Arial"/>
              </a:rPr>
              <a:t>Nathalie Lesselin</a:t>
            </a:r>
            <a:endParaRPr sz="1200">
              <a:solidFill>
                <a:schemeClr val="dk1"/>
              </a:solidFill>
              <a:latin typeface="Arial"/>
              <a:ea typeface="Arial"/>
              <a:cs typeface="Arial"/>
              <a:sym typeface="Arial"/>
            </a:endParaRPr>
          </a:p>
          <a:p>
            <a:pPr indent="0" lvl="0" marL="0" marR="0" rtl="0" algn="l">
              <a:lnSpc>
                <a:spcPct val="100000"/>
              </a:lnSpc>
              <a:spcBef>
                <a:spcPts val="1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GB" sz="1200">
                <a:solidFill>
                  <a:srgbClr val="3D3D3D"/>
                </a:solidFill>
                <a:latin typeface="Arial"/>
                <a:ea typeface="Arial"/>
                <a:cs typeface="Arial"/>
                <a:sym typeface="Arial"/>
              </a:rPr>
              <a:t>Thinking back to a book she was reading when she was 16, KOKORO or Natsume SOSEKI's Poor Men's Heart, she has the idea of a language learning project for children aged 3 to 8 years old.</a:t>
            </a:r>
            <a:endParaRPr sz="1200">
              <a:solidFill>
                <a:srgbClr val="3D3D3D"/>
              </a:solidFill>
              <a:latin typeface="Arial"/>
              <a:ea typeface="Arial"/>
              <a:cs typeface="Arial"/>
              <a:sym typeface="Arial"/>
            </a:endParaRPr>
          </a:p>
        </p:txBody>
      </p:sp>
      <p:sp>
        <p:nvSpPr>
          <p:cNvPr id="108" name="Google Shape;108;p7"/>
          <p:cNvSpPr/>
          <p:nvPr/>
        </p:nvSpPr>
        <p:spPr>
          <a:xfrm>
            <a:off x="1231900" y="5000625"/>
            <a:ext cx="45719" cy="1066800"/>
          </a:xfrm>
          <a:custGeom>
            <a:rect b="b" l="l" r="r" t="t"/>
            <a:pathLst>
              <a:path extrusionOk="0" h="1480185" w="120000">
                <a:moveTo>
                  <a:pt x="0" y="0"/>
                </a:moveTo>
                <a:lnTo>
                  <a:pt x="0" y="1479562"/>
                </a:lnTo>
              </a:path>
            </a:pathLst>
          </a:custGeom>
          <a:noFill/>
          <a:ln cap="flat" cmpd="sng" w="25400">
            <a:solidFill>
              <a:srgbClr val="10CA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7"/>
          <p:cNvSpPr/>
          <p:nvPr/>
        </p:nvSpPr>
        <p:spPr>
          <a:xfrm>
            <a:off x="5584100" y="602170"/>
            <a:ext cx="4166997" cy="635850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13" name="Shape 113"/>
        <p:cNvGrpSpPr/>
        <p:nvPr/>
      </p:nvGrpSpPr>
      <p:grpSpPr>
        <a:xfrm>
          <a:off x="0" y="0"/>
          <a:ext cx="0" cy="0"/>
          <a:chOff x="0" y="0"/>
          <a:chExt cx="0" cy="0"/>
        </a:xfrm>
      </p:grpSpPr>
      <p:sp>
        <p:nvSpPr>
          <p:cNvPr id="114" name="Google Shape;114;p8"/>
          <p:cNvSpPr txBox="1"/>
          <p:nvPr/>
        </p:nvSpPr>
        <p:spPr>
          <a:xfrm>
            <a:off x="932014" y="661398"/>
            <a:ext cx="4197985" cy="1490152"/>
          </a:xfrm>
          <a:prstGeom prst="rect">
            <a:avLst/>
          </a:prstGeom>
          <a:noFill/>
          <a:ln>
            <a:noFill/>
          </a:ln>
        </p:spPr>
        <p:txBody>
          <a:bodyPr anchorCtr="0" anchor="t" bIns="0" lIns="0" spcFirstLastPara="1" rIns="0" wrap="square" tIns="12700">
            <a:spAutoFit/>
          </a:bodyPr>
          <a:lstStyle/>
          <a:p>
            <a:pPr indent="0" lvl="0" marL="0" marR="0" rtl="0" algn="just">
              <a:spcBef>
                <a:spcPts val="0"/>
              </a:spcBef>
              <a:spcAft>
                <a:spcPts val="0"/>
              </a:spcAft>
              <a:buNone/>
            </a:pPr>
            <a:r>
              <a:rPr lang="en-GB" sz="1200">
                <a:solidFill>
                  <a:srgbClr val="3D3D3D"/>
                </a:solidFill>
                <a:latin typeface="Arial"/>
                <a:ea typeface="Arial"/>
                <a:cs typeface="Arial"/>
                <a:sym typeface="Arial"/>
              </a:rPr>
              <a:t>Mother of 2 boys, Nathalie then founded the non-profit association BIG BANG Generation, which aims to promote and disseminate an ideal of universality through education and the promotion of foreign language awareness, the promotion of diversity, and the protection of the environment. The KOKORO lingua project has one key objective: to connect all children with each other, whatever their origin.</a:t>
            </a:r>
            <a:endParaRPr sz="1200">
              <a:solidFill>
                <a:srgbClr val="3D3D3D"/>
              </a:solidFill>
              <a:latin typeface="Arial"/>
              <a:ea typeface="Arial"/>
              <a:cs typeface="Arial"/>
              <a:sym typeface="Arial"/>
            </a:endParaRPr>
          </a:p>
        </p:txBody>
      </p:sp>
      <p:sp>
        <p:nvSpPr>
          <p:cNvPr id="115" name="Google Shape;115;p8"/>
          <p:cNvSpPr txBox="1"/>
          <p:nvPr/>
        </p:nvSpPr>
        <p:spPr>
          <a:xfrm>
            <a:off x="963003" y="2934526"/>
            <a:ext cx="4202430" cy="1674817"/>
          </a:xfrm>
          <a:prstGeom prst="rect">
            <a:avLst/>
          </a:prstGeom>
          <a:noFill/>
          <a:ln>
            <a:noFill/>
          </a:ln>
        </p:spPr>
        <p:txBody>
          <a:bodyPr anchorCtr="0" anchor="t" bIns="0" lIns="0" spcFirstLastPara="1" rIns="0" wrap="square" tIns="12700">
            <a:spAutoFit/>
          </a:bodyPr>
          <a:lstStyle/>
          <a:p>
            <a:pPr indent="0" lvl="0" marL="0" marR="0" rtl="0" algn="just">
              <a:spcBef>
                <a:spcPts val="0"/>
              </a:spcBef>
              <a:spcAft>
                <a:spcPts val="0"/>
              </a:spcAft>
              <a:buNone/>
            </a:pPr>
            <a:r>
              <a:rPr lang="en-GB" sz="1200">
                <a:solidFill>
                  <a:srgbClr val="3D3D3D"/>
                </a:solidFill>
                <a:latin typeface="Arial"/>
                <a:ea typeface="Arial"/>
                <a:cs typeface="Arial"/>
                <a:sym typeface="Arial"/>
              </a:rPr>
              <a:t>Today, KOKORO lingua's ambition is to reach as many children as possible around the world. To this end, the videos are accessible to children all over the world. At the same time, KOKORO lingua is also preparing the adaptation of its program in other languages. </a:t>
            </a:r>
            <a:endParaRPr sz="1200">
              <a:solidFill>
                <a:srgbClr val="3D3D3D"/>
              </a:solidFill>
              <a:latin typeface="Arial"/>
              <a:ea typeface="Arial"/>
              <a:cs typeface="Arial"/>
              <a:sym typeface="Arial"/>
            </a:endParaRPr>
          </a:p>
          <a:p>
            <a:pPr indent="0" lvl="0" marL="0" marR="0" rtl="0" algn="just">
              <a:spcBef>
                <a:spcPts val="0"/>
              </a:spcBef>
              <a:spcAft>
                <a:spcPts val="0"/>
              </a:spcAft>
              <a:buNone/>
            </a:pPr>
            <a:r>
              <a:rPr lang="en-GB" sz="1200">
                <a:solidFill>
                  <a:srgbClr val="3D3D3D"/>
                </a:solidFill>
                <a:latin typeface="Arial"/>
                <a:ea typeface="Arial"/>
                <a:cs typeface="Arial"/>
                <a:sym typeface="Arial"/>
              </a:rPr>
              <a:t> </a:t>
            </a:r>
            <a:endParaRPr sz="1200">
              <a:solidFill>
                <a:srgbClr val="3D3D3D"/>
              </a:solidFill>
              <a:latin typeface="Arial"/>
              <a:ea typeface="Arial"/>
              <a:cs typeface="Arial"/>
              <a:sym typeface="Arial"/>
            </a:endParaRPr>
          </a:p>
          <a:p>
            <a:pPr indent="0" lvl="0" marL="0" marR="0" rtl="0" algn="just">
              <a:spcBef>
                <a:spcPts val="0"/>
              </a:spcBef>
              <a:spcAft>
                <a:spcPts val="0"/>
              </a:spcAft>
              <a:buNone/>
            </a:pPr>
            <a:r>
              <a:rPr lang="en-GB" sz="1200">
                <a:solidFill>
                  <a:srgbClr val="3D3D3D"/>
                </a:solidFill>
                <a:latin typeface="Arial"/>
                <a:ea typeface="Arial"/>
                <a:cs typeface="Arial"/>
                <a:sym typeface="Arial"/>
              </a:rPr>
              <a:t>In the long term, more technology will be developed to accompany the child in his or her learning, while taking care to support and respect his or her development.</a:t>
            </a:r>
            <a:endParaRPr sz="1200">
              <a:solidFill>
                <a:srgbClr val="3D3D3D"/>
              </a:solidFill>
              <a:latin typeface="Arial"/>
              <a:ea typeface="Arial"/>
              <a:cs typeface="Arial"/>
              <a:sym typeface="Arial"/>
            </a:endParaRPr>
          </a:p>
        </p:txBody>
      </p:sp>
      <p:sp>
        <p:nvSpPr>
          <p:cNvPr id="116" name="Google Shape;116;p8"/>
          <p:cNvSpPr txBox="1"/>
          <p:nvPr/>
        </p:nvSpPr>
        <p:spPr>
          <a:xfrm>
            <a:off x="1325303" y="2192121"/>
            <a:ext cx="3818890" cy="566822"/>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i="1" lang="en-GB" sz="1200">
                <a:solidFill>
                  <a:srgbClr val="3D3D3D"/>
                </a:solidFill>
                <a:latin typeface="Arial"/>
                <a:ea typeface="Arial"/>
                <a:cs typeface="Arial"/>
                <a:sym typeface="Arial"/>
              </a:rPr>
              <a:t>«Speaking the same language as another child helps them to be less afraid of other children and it breaks down barriers . »</a:t>
            </a:r>
            <a:endParaRPr sz="1200">
              <a:solidFill>
                <a:schemeClr val="dk1"/>
              </a:solidFill>
              <a:latin typeface="Arial"/>
              <a:ea typeface="Arial"/>
              <a:cs typeface="Arial"/>
              <a:sym typeface="Arial"/>
            </a:endParaRPr>
          </a:p>
        </p:txBody>
      </p:sp>
      <p:sp>
        <p:nvSpPr>
          <p:cNvPr id="117" name="Google Shape;117;p8"/>
          <p:cNvSpPr/>
          <p:nvPr/>
        </p:nvSpPr>
        <p:spPr>
          <a:xfrm>
            <a:off x="1110702" y="2253334"/>
            <a:ext cx="0" cy="287020"/>
          </a:xfrm>
          <a:custGeom>
            <a:rect b="b" l="l" r="r" t="t"/>
            <a:pathLst>
              <a:path extrusionOk="0" h="287019" w="120000">
                <a:moveTo>
                  <a:pt x="0" y="0"/>
                </a:moveTo>
                <a:lnTo>
                  <a:pt x="0" y="286766"/>
                </a:lnTo>
              </a:path>
            </a:pathLst>
          </a:custGeom>
          <a:noFill/>
          <a:ln cap="flat" cmpd="sng" w="25400">
            <a:solidFill>
              <a:srgbClr val="10CA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8"/>
          <p:cNvSpPr/>
          <p:nvPr/>
        </p:nvSpPr>
        <p:spPr>
          <a:xfrm>
            <a:off x="5562000" y="576004"/>
            <a:ext cx="4167504" cy="6358890"/>
          </a:xfrm>
          <a:custGeom>
            <a:rect b="b" l="l" r="r" t="t"/>
            <a:pathLst>
              <a:path extrusionOk="0" h="6358890" w="4167504">
                <a:moveTo>
                  <a:pt x="4014597" y="0"/>
                </a:moveTo>
                <a:lnTo>
                  <a:pt x="152400" y="0"/>
                </a:lnTo>
                <a:lnTo>
                  <a:pt x="104231" y="7769"/>
                </a:lnTo>
                <a:lnTo>
                  <a:pt x="62396" y="29405"/>
                </a:lnTo>
                <a:lnTo>
                  <a:pt x="29405" y="62396"/>
                </a:lnTo>
                <a:lnTo>
                  <a:pt x="7769" y="104231"/>
                </a:lnTo>
                <a:lnTo>
                  <a:pt x="0" y="152400"/>
                </a:lnTo>
                <a:lnTo>
                  <a:pt x="0" y="6206096"/>
                </a:lnTo>
                <a:lnTo>
                  <a:pt x="7769" y="6254269"/>
                </a:lnTo>
                <a:lnTo>
                  <a:pt x="29405" y="6296104"/>
                </a:lnTo>
                <a:lnTo>
                  <a:pt x="62396" y="6329094"/>
                </a:lnTo>
                <a:lnTo>
                  <a:pt x="104231" y="6350727"/>
                </a:lnTo>
                <a:lnTo>
                  <a:pt x="152400" y="6358496"/>
                </a:lnTo>
                <a:lnTo>
                  <a:pt x="4014597" y="6358496"/>
                </a:lnTo>
                <a:lnTo>
                  <a:pt x="4062770" y="6350727"/>
                </a:lnTo>
                <a:lnTo>
                  <a:pt x="4104605" y="6329094"/>
                </a:lnTo>
                <a:lnTo>
                  <a:pt x="4137594" y="6296104"/>
                </a:lnTo>
                <a:lnTo>
                  <a:pt x="4159228" y="6254269"/>
                </a:lnTo>
                <a:lnTo>
                  <a:pt x="4166997" y="6206096"/>
                </a:lnTo>
                <a:lnTo>
                  <a:pt x="4166997" y="152400"/>
                </a:lnTo>
                <a:lnTo>
                  <a:pt x="4159228" y="104231"/>
                </a:lnTo>
                <a:lnTo>
                  <a:pt x="4137594" y="62396"/>
                </a:lnTo>
                <a:lnTo>
                  <a:pt x="4104605" y="29405"/>
                </a:lnTo>
                <a:lnTo>
                  <a:pt x="4062770" y="7769"/>
                </a:lnTo>
                <a:lnTo>
                  <a:pt x="4014597" y="0"/>
                </a:lnTo>
                <a:close/>
              </a:path>
            </a:pathLst>
          </a:custGeom>
          <a:solidFill>
            <a:srgbClr val="10CAA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8"/>
          <p:cNvSpPr txBox="1"/>
          <p:nvPr/>
        </p:nvSpPr>
        <p:spPr>
          <a:xfrm>
            <a:off x="6417570" y="2065684"/>
            <a:ext cx="2456180" cy="2692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GB" sz="1600">
                <a:solidFill>
                  <a:srgbClr val="FFFFFF"/>
                </a:solidFill>
                <a:latin typeface="Arial"/>
                <a:ea typeface="Arial"/>
                <a:cs typeface="Arial"/>
                <a:sym typeface="Arial"/>
              </a:rPr>
              <a:t>TO FIND OUT MORE</a:t>
            </a:r>
            <a:endParaRPr sz="1600">
              <a:solidFill>
                <a:schemeClr val="dk1"/>
              </a:solidFill>
              <a:latin typeface="Arial"/>
              <a:ea typeface="Arial"/>
              <a:cs typeface="Arial"/>
              <a:sym typeface="Arial"/>
            </a:endParaRPr>
          </a:p>
        </p:txBody>
      </p:sp>
      <p:sp>
        <p:nvSpPr>
          <p:cNvPr id="120" name="Google Shape;120;p8"/>
          <p:cNvSpPr txBox="1"/>
          <p:nvPr/>
        </p:nvSpPr>
        <p:spPr>
          <a:xfrm>
            <a:off x="5872620" y="2557602"/>
            <a:ext cx="3542029" cy="1073785"/>
          </a:xfrm>
          <a:prstGeom prst="rect">
            <a:avLst/>
          </a:prstGeom>
          <a:noFill/>
          <a:ln>
            <a:noFill/>
          </a:ln>
        </p:spPr>
        <p:txBody>
          <a:bodyPr anchorCtr="0" anchor="t" bIns="0" lIns="0" spcFirstLastPara="1" rIns="0" wrap="square" tIns="77450">
            <a:spAutoFit/>
          </a:bodyPr>
          <a:lstStyle/>
          <a:p>
            <a:pPr indent="0" lvl="0" marL="3810" marR="0" rtl="0" algn="ctr">
              <a:lnSpc>
                <a:spcPct val="100000"/>
              </a:lnSpc>
              <a:spcBef>
                <a:spcPts val="0"/>
              </a:spcBef>
              <a:spcAft>
                <a:spcPts val="0"/>
              </a:spcAft>
              <a:buNone/>
            </a:pPr>
            <a:r>
              <a:rPr lang="en-GB" sz="1100">
                <a:solidFill>
                  <a:srgbClr val="FFFFFF"/>
                </a:solidFill>
                <a:latin typeface="Arial"/>
                <a:ea typeface="Arial"/>
                <a:cs typeface="Arial"/>
                <a:sym typeface="Arial"/>
              </a:rPr>
              <a:t>Website : </a:t>
            </a:r>
            <a:r>
              <a:rPr lang="en-GB" sz="1100" u="sng">
                <a:solidFill>
                  <a:srgbClr val="FFFFFF"/>
                </a:solidFill>
                <a:latin typeface="Arial"/>
                <a:ea typeface="Arial"/>
                <a:cs typeface="Arial"/>
                <a:sym typeface="Arial"/>
                <a:hlinkClick r:id="rId3"/>
              </a:rPr>
              <a:t>https://kokorolingua.com/</a:t>
            </a:r>
            <a:endParaRPr sz="1100">
              <a:solidFill>
                <a:schemeClr val="dk1"/>
              </a:solidFill>
              <a:latin typeface="Arial"/>
              <a:ea typeface="Arial"/>
              <a:cs typeface="Arial"/>
              <a:sym typeface="Arial"/>
            </a:endParaRPr>
          </a:p>
          <a:p>
            <a:pPr indent="0" lvl="0" marL="3810" marR="0" rtl="0" algn="ctr">
              <a:lnSpc>
                <a:spcPct val="100000"/>
              </a:lnSpc>
              <a:spcBef>
                <a:spcPts val="610"/>
              </a:spcBef>
              <a:spcAft>
                <a:spcPts val="0"/>
              </a:spcAft>
              <a:buNone/>
            </a:pPr>
            <a:r>
              <a:rPr lang="en-GB" sz="1300">
                <a:solidFill>
                  <a:srgbClr val="FFFFFF"/>
                </a:solidFill>
                <a:latin typeface="Arial"/>
                <a:ea typeface="Arial"/>
                <a:cs typeface="Arial"/>
                <a:sym typeface="Arial"/>
              </a:rPr>
              <a:t> </a:t>
            </a:r>
            <a:r>
              <a:rPr lang="en-GB" sz="1100" u="sng">
                <a:solidFill>
                  <a:srgbClr val="FFFFFF"/>
                </a:solidFill>
                <a:latin typeface="Arial"/>
                <a:ea typeface="Arial"/>
                <a:cs typeface="Arial"/>
                <a:sym typeface="Arial"/>
                <a:hlinkClick r:id="rId4"/>
              </a:rPr>
              <a:t>https://www.facebook.com/kokorolingua/</a:t>
            </a:r>
            <a:endParaRPr sz="1100">
              <a:solidFill>
                <a:schemeClr val="dk1"/>
              </a:solidFill>
              <a:latin typeface="Arial"/>
              <a:ea typeface="Arial"/>
              <a:cs typeface="Arial"/>
              <a:sym typeface="Arial"/>
            </a:endParaRPr>
          </a:p>
          <a:p>
            <a:pPr indent="0" lvl="0" marL="3810" marR="0" rtl="0" algn="ctr">
              <a:lnSpc>
                <a:spcPct val="100000"/>
              </a:lnSpc>
              <a:spcBef>
                <a:spcPts val="565"/>
              </a:spcBef>
              <a:spcAft>
                <a:spcPts val="0"/>
              </a:spcAft>
              <a:buNone/>
            </a:pPr>
            <a:r>
              <a:rPr lang="en-GB" sz="1300">
                <a:solidFill>
                  <a:srgbClr val="FFFFFF"/>
                </a:solidFill>
                <a:latin typeface="Arial"/>
                <a:ea typeface="Arial"/>
                <a:cs typeface="Arial"/>
                <a:sym typeface="Arial"/>
              </a:rPr>
              <a:t> </a:t>
            </a:r>
            <a:r>
              <a:rPr lang="en-GB" sz="1100" u="sng">
                <a:solidFill>
                  <a:srgbClr val="FFFFFF"/>
                </a:solidFill>
                <a:latin typeface="Arial"/>
                <a:ea typeface="Arial"/>
                <a:cs typeface="Arial"/>
                <a:sym typeface="Arial"/>
                <a:hlinkClick r:id="rId5"/>
              </a:rPr>
              <a:t>https://instagram.com/kokorolingua/</a:t>
            </a:r>
            <a:endParaRPr sz="1100">
              <a:solidFill>
                <a:schemeClr val="dk1"/>
              </a:solidFill>
              <a:latin typeface="Arial"/>
              <a:ea typeface="Arial"/>
              <a:cs typeface="Arial"/>
              <a:sym typeface="Arial"/>
            </a:endParaRPr>
          </a:p>
          <a:p>
            <a:pPr indent="0" lvl="0" marL="0" marR="0" rtl="0" algn="ctr">
              <a:lnSpc>
                <a:spcPct val="100000"/>
              </a:lnSpc>
              <a:spcBef>
                <a:spcPts val="570"/>
              </a:spcBef>
              <a:spcAft>
                <a:spcPts val="0"/>
              </a:spcAft>
              <a:buNone/>
            </a:pPr>
            <a:r>
              <a:rPr lang="en-GB" sz="1300">
                <a:solidFill>
                  <a:srgbClr val="FFFFFF"/>
                </a:solidFill>
                <a:latin typeface="Arial"/>
                <a:ea typeface="Arial"/>
                <a:cs typeface="Arial"/>
                <a:sym typeface="Arial"/>
              </a:rPr>
              <a:t> </a:t>
            </a:r>
            <a:r>
              <a:rPr lang="en-GB" sz="1100" u="sng">
                <a:solidFill>
                  <a:srgbClr val="FFFFFF"/>
                </a:solidFill>
                <a:latin typeface="Arial"/>
                <a:ea typeface="Arial"/>
                <a:cs typeface="Arial"/>
                <a:sym typeface="Arial"/>
                <a:hlinkClick r:id="rId6"/>
              </a:rPr>
              <a:t>https://www.linkedin.com/company/kokoro-lingua/</a:t>
            </a:r>
            <a:endParaRPr sz="1100">
              <a:solidFill>
                <a:schemeClr val="dk1"/>
              </a:solidFill>
              <a:latin typeface="Arial"/>
              <a:ea typeface="Arial"/>
              <a:cs typeface="Arial"/>
              <a:sym typeface="Arial"/>
            </a:endParaRPr>
          </a:p>
        </p:txBody>
      </p:sp>
      <p:sp>
        <p:nvSpPr>
          <p:cNvPr id="121" name="Google Shape;121;p8"/>
          <p:cNvSpPr txBox="1"/>
          <p:nvPr/>
        </p:nvSpPr>
        <p:spPr>
          <a:xfrm>
            <a:off x="6681930" y="4252164"/>
            <a:ext cx="1927225" cy="2692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GB" sz="1600">
                <a:solidFill>
                  <a:srgbClr val="FFFFFF"/>
                </a:solidFill>
                <a:latin typeface="Arial"/>
                <a:ea typeface="Arial"/>
                <a:cs typeface="Arial"/>
                <a:sym typeface="Arial"/>
              </a:rPr>
              <a:t>PRESS CONTACT</a:t>
            </a:r>
            <a:endParaRPr sz="1600">
              <a:solidFill>
                <a:schemeClr val="dk1"/>
              </a:solidFill>
              <a:latin typeface="Arial"/>
              <a:ea typeface="Arial"/>
              <a:cs typeface="Arial"/>
              <a:sym typeface="Arial"/>
            </a:endParaRPr>
          </a:p>
        </p:txBody>
      </p:sp>
      <p:sp>
        <p:nvSpPr>
          <p:cNvPr id="122" name="Google Shape;122;p8"/>
          <p:cNvSpPr txBox="1"/>
          <p:nvPr/>
        </p:nvSpPr>
        <p:spPr>
          <a:xfrm>
            <a:off x="6537916" y="4737303"/>
            <a:ext cx="2215515" cy="744855"/>
          </a:xfrm>
          <a:prstGeom prst="rect">
            <a:avLst/>
          </a:prstGeom>
          <a:noFill/>
          <a:ln>
            <a:noFill/>
          </a:ln>
        </p:spPr>
        <p:txBody>
          <a:bodyPr anchorCtr="0" anchor="t" bIns="0" lIns="0" spcFirstLastPara="1" rIns="0" wrap="square" tIns="84450">
            <a:spAutoFit/>
          </a:bodyPr>
          <a:lstStyle/>
          <a:p>
            <a:pPr indent="0" lvl="0" marL="0" marR="0" rtl="0" algn="ctr">
              <a:lnSpc>
                <a:spcPct val="100000"/>
              </a:lnSpc>
              <a:spcBef>
                <a:spcPts val="0"/>
              </a:spcBef>
              <a:spcAft>
                <a:spcPts val="0"/>
              </a:spcAft>
              <a:buNone/>
            </a:pPr>
            <a:r>
              <a:rPr lang="en-GB" sz="1100">
                <a:solidFill>
                  <a:srgbClr val="FFFFFF"/>
                </a:solidFill>
                <a:latin typeface="Arial"/>
                <a:ea typeface="Arial"/>
                <a:cs typeface="Arial"/>
                <a:sym typeface="Arial"/>
              </a:rPr>
              <a:t>Nathalie Lesselin</a:t>
            </a:r>
            <a:endParaRPr sz="1100">
              <a:solidFill>
                <a:schemeClr val="dk1"/>
              </a:solidFill>
              <a:latin typeface="Arial"/>
              <a:ea typeface="Arial"/>
              <a:cs typeface="Arial"/>
              <a:sym typeface="Arial"/>
            </a:endParaRPr>
          </a:p>
          <a:p>
            <a:pPr indent="0" lvl="0" marL="0" marR="0" rtl="0" algn="ctr">
              <a:lnSpc>
                <a:spcPct val="100000"/>
              </a:lnSpc>
              <a:spcBef>
                <a:spcPts val="565"/>
              </a:spcBef>
              <a:spcAft>
                <a:spcPts val="0"/>
              </a:spcAft>
              <a:buNone/>
            </a:pPr>
            <a:r>
              <a:rPr lang="en-GB" sz="1100">
                <a:solidFill>
                  <a:srgbClr val="FFFFFF"/>
                </a:solidFill>
                <a:latin typeface="Arial"/>
                <a:ea typeface="Arial"/>
                <a:cs typeface="Arial"/>
                <a:sym typeface="Arial"/>
              </a:rPr>
              <a:t>E-mail : </a:t>
            </a:r>
            <a:r>
              <a:rPr lang="en-GB" sz="1100" u="sng">
                <a:solidFill>
                  <a:srgbClr val="FFFFFF"/>
                </a:solidFill>
                <a:latin typeface="Arial"/>
                <a:ea typeface="Arial"/>
                <a:cs typeface="Arial"/>
                <a:sym typeface="Arial"/>
                <a:hlinkClick r:id="rId7"/>
              </a:rPr>
              <a:t>info@kokorolingua.com</a:t>
            </a:r>
            <a:endParaRPr sz="1100">
              <a:solidFill>
                <a:schemeClr val="dk1"/>
              </a:solidFill>
              <a:latin typeface="Arial"/>
              <a:ea typeface="Arial"/>
              <a:cs typeface="Arial"/>
              <a:sym typeface="Arial"/>
            </a:endParaRPr>
          </a:p>
          <a:p>
            <a:pPr indent="0" lvl="0" marL="0" marR="0" rtl="0" algn="ctr">
              <a:lnSpc>
                <a:spcPct val="100000"/>
              </a:lnSpc>
              <a:spcBef>
                <a:spcPts val="570"/>
              </a:spcBef>
              <a:spcAft>
                <a:spcPts val="0"/>
              </a:spcAft>
              <a:buNone/>
            </a:pPr>
            <a:r>
              <a:rPr lang="en-GB" sz="1100">
                <a:solidFill>
                  <a:srgbClr val="FFFFFF"/>
                </a:solidFill>
                <a:latin typeface="Arial"/>
                <a:ea typeface="Arial"/>
                <a:cs typeface="Arial"/>
                <a:sym typeface="Arial"/>
              </a:rPr>
              <a:t>Tel : +41 766 901 176</a:t>
            </a:r>
            <a:endParaRPr sz="1100">
              <a:solidFill>
                <a:schemeClr val="dk1"/>
              </a:solidFill>
              <a:latin typeface="Arial"/>
              <a:ea typeface="Arial"/>
              <a:cs typeface="Arial"/>
              <a:sym typeface="Arial"/>
            </a:endParaRPr>
          </a:p>
        </p:txBody>
      </p:sp>
      <p:sp>
        <p:nvSpPr>
          <p:cNvPr id="123" name="Google Shape;123;p8"/>
          <p:cNvSpPr/>
          <p:nvPr/>
        </p:nvSpPr>
        <p:spPr>
          <a:xfrm>
            <a:off x="998437" y="4795935"/>
            <a:ext cx="4166996" cy="2257298"/>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2020-04-07T10:42:20Z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2020-04-02T00:00:00Z</vt:filetime>
  </property>
  <property fmtid="{D5CDD505-2E9C-101B-9397-08002B2CF9AE}" pid="3" name="Creator">
    <vt:lpwstr>Adobe InDesign 15.0 (Macintosh)</vt:lpwstr>
  </property>
  <property fmtid="{D5CDD505-2E9C-101B-9397-08002B2CF9AE}" pid="4" name="LastSaved">
    <vt:filetime>2020-04-07T00:00:00Z</vt:filetime>
  </property>
</Properties>
</file>