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ercier" initials="LM" lastIdx="8" clrIdx="0">
    <p:extLst>
      <p:ext uri="{19B8F6BF-5375-455C-9EA6-DF929625EA0E}">
        <p15:presenceInfo xmlns:p15="http://schemas.microsoft.com/office/powerpoint/2012/main" userId="9daae2493c577b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D"/>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p:restoredTop sz="93537"/>
  </p:normalViewPr>
  <p:slideViewPr>
    <p:cSldViewPr>
      <p:cViewPr varScale="1">
        <p:scale>
          <a:sx n="108" d="100"/>
          <a:sy n="108" d="100"/>
        </p:scale>
        <p:origin x="1256"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98AE463-C894-4244-A47F-308C947654B7}" type="datetimeFigureOut">
              <a:rPr lang="en-MX" smtClean="0"/>
              <a:t>4/15/20</a:t>
            </a:fld>
            <a:endParaRPr lang="en-MX"/>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623A5AA-23A5-7A49-88D1-D4DF76D6E861}" type="slidenum">
              <a:rPr lang="en-MX" smtClean="0"/>
              <a:t>‹N°›</a:t>
            </a:fld>
            <a:endParaRPr lang="en-MX"/>
          </a:p>
        </p:txBody>
      </p:sp>
    </p:spTree>
    <p:extLst>
      <p:ext uri="{BB962C8B-B14F-4D97-AF65-F5344CB8AC3E}">
        <p14:creationId xmlns:p14="http://schemas.microsoft.com/office/powerpoint/2010/main" val="394868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C623A5AA-23A5-7A49-88D1-D4DF76D6E861}" type="slidenum">
              <a:rPr lang="en-MX" smtClean="0"/>
              <a:t>5</a:t>
            </a:fld>
            <a:endParaRPr lang="en-MX"/>
          </a:p>
        </p:txBody>
      </p:sp>
    </p:spTree>
    <p:extLst>
      <p:ext uri="{BB962C8B-B14F-4D97-AF65-F5344CB8AC3E}">
        <p14:creationId xmlns:p14="http://schemas.microsoft.com/office/powerpoint/2010/main" val="82034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C623A5AA-23A5-7A49-88D1-D4DF76D6E861}" type="slidenum">
              <a:rPr lang="en-MX" smtClean="0"/>
              <a:t>6</a:t>
            </a:fld>
            <a:endParaRPr lang="en-MX"/>
          </a:p>
        </p:txBody>
      </p:sp>
    </p:spTree>
    <p:extLst>
      <p:ext uri="{BB962C8B-B14F-4D97-AF65-F5344CB8AC3E}">
        <p14:creationId xmlns:p14="http://schemas.microsoft.com/office/powerpoint/2010/main" val="383303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C623A5AA-23A5-7A49-88D1-D4DF76D6E861}" type="slidenum">
              <a:rPr lang="en-MX" smtClean="0"/>
              <a:t>7</a:t>
            </a:fld>
            <a:endParaRPr lang="en-MX"/>
          </a:p>
        </p:txBody>
      </p:sp>
    </p:spTree>
    <p:extLst>
      <p:ext uri="{BB962C8B-B14F-4D97-AF65-F5344CB8AC3E}">
        <p14:creationId xmlns:p14="http://schemas.microsoft.com/office/powerpoint/2010/main" val="36192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C623A5AA-23A5-7A49-88D1-D4DF76D6E861}" type="slidenum">
              <a:rPr lang="en-MX" smtClean="0"/>
              <a:t>8</a:t>
            </a:fld>
            <a:endParaRPr lang="en-MX"/>
          </a:p>
        </p:txBody>
      </p:sp>
    </p:spTree>
    <p:extLst>
      <p:ext uri="{BB962C8B-B14F-4D97-AF65-F5344CB8AC3E}">
        <p14:creationId xmlns:p14="http://schemas.microsoft.com/office/powerpoint/2010/main" val="416790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0CAA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0CAA6"/>
                </a:solidFill>
                <a:latin typeface="Arial"/>
                <a:cs typeface="Arial"/>
              </a:defRPr>
            </a:lvl1pPr>
          </a:lstStyle>
          <a:p>
            <a:endParaRPr/>
          </a:p>
        </p:txBody>
      </p:sp>
      <p:sp>
        <p:nvSpPr>
          <p:cNvPr id="3" name="Holder 3"/>
          <p:cNvSpPr>
            <a:spLocks noGrp="1"/>
          </p:cNvSpPr>
          <p:nvPr>
            <p:ph sz="half" idx="2"/>
          </p:nvPr>
        </p:nvSpPr>
        <p:spPr>
          <a:xfrm>
            <a:off x="950300" y="2412949"/>
            <a:ext cx="4220210" cy="4555490"/>
          </a:xfrm>
          <a:prstGeom prst="rect">
            <a:avLst/>
          </a:prstGeom>
        </p:spPr>
        <p:txBody>
          <a:bodyPr wrap="square" lIns="0" tIns="0" rIns="0" bIns="0">
            <a:spAutoFit/>
          </a:bodyPr>
          <a:lstStyle>
            <a:lvl1pPr>
              <a:defRPr sz="1100" b="0" i="0">
                <a:solidFill>
                  <a:srgbClr val="3D3D3D"/>
                </a:solidFill>
                <a:latin typeface="Arial"/>
                <a:cs typeface="Arial"/>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0CAA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50300" y="507422"/>
            <a:ext cx="8792799" cy="1031240"/>
          </a:xfrm>
          <a:prstGeom prst="rect">
            <a:avLst/>
          </a:prstGeom>
        </p:spPr>
        <p:txBody>
          <a:bodyPr wrap="square" lIns="0" tIns="0" rIns="0" bIns="0">
            <a:spAutoFit/>
          </a:bodyPr>
          <a:lstStyle>
            <a:lvl1pPr>
              <a:defRPr sz="2200" b="1" i="0">
                <a:solidFill>
                  <a:srgbClr val="10CAA6"/>
                </a:solidFill>
                <a:latin typeface="Arial"/>
                <a:cs typeface="Arial"/>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kokorolingua.com/" TargetMode="External"/><Relationship Id="rId7" Type="http://schemas.openxmlformats.org/officeDocument/2006/relationships/hyperlink" Target="mailto:info@kokorolingua.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linkedin.com/company/kokoro-lingua/" TargetMode="External"/><Relationship Id="rId5" Type="http://schemas.openxmlformats.org/officeDocument/2006/relationships/hyperlink" Target="https://instagram.com/kokorolingua/" TargetMode="External"/><Relationship Id="rId4" Type="http://schemas.openxmlformats.org/officeDocument/2006/relationships/hyperlink" Target="https://www.facebook.com/kokorolingu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3000" y="7250808"/>
            <a:ext cx="1310640" cy="142240"/>
          </a:xfrm>
          <a:prstGeom prst="rect">
            <a:avLst/>
          </a:prstGeom>
        </p:spPr>
        <p:txBody>
          <a:bodyPr vert="horz" wrap="square" lIns="0" tIns="5080" rIns="0" bIns="0" rtlCol="0">
            <a:spAutoFit/>
          </a:bodyPr>
          <a:lstStyle/>
          <a:p>
            <a:pPr>
              <a:lnSpc>
                <a:spcPct val="100000"/>
              </a:lnSpc>
              <a:spcBef>
                <a:spcPts val="40"/>
              </a:spcBef>
            </a:pPr>
            <a:r>
              <a:rPr sz="800" spc="25" dirty="0">
                <a:latin typeface="Arial"/>
                <a:cs typeface="Arial"/>
              </a:rPr>
              <a:t>Dossier</a:t>
            </a:r>
            <a:r>
              <a:rPr sz="800" spc="-45" dirty="0">
                <a:latin typeface="Arial"/>
                <a:cs typeface="Arial"/>
              </a:rPr>
              <a:t> </a:t>
            </a:r>
            <a:r>
              <a:rPr sz="800" spc="70" dirty="0">
                <a:latin typeface="Arial"/>
                <a:cs typeface="Arial"/>
              </a:rPr>
              <a:t>de</a:t>
            </a:r>
            <a:r>
              <a:rPr sz="800" spc="-40" dirty="0">
                <a:latin typeface="Arial"/>
                <a:cs typeface="Arial"/>
              </a:rPr>
              <a:t> </a:t>
            </a:r>
            <a:r>
              <a:rPr sz="800" spc="45" dirty="0">
                <a:latin typeface="Arial"/>
                <a:cs typeface="Arial"/>
              </a:rPr>
              <a:t>presse</a:t>
            </a:r>
            <a:r>
              <a:rPr sz="800" spc="-40" dirty="0">
                <a:latin typeface="Arial"/>
                <a:cs typeface="Arial"/>
              </a:rPr>
              <a:t> </a:t>
            </a:r>
            <a:r>
              <a:rPr sz="800" spc="-35" dirty="0">
                <a:latin typeface="Arial"/>
                <a:cs typeface="Arial"/>
              </a:rPr>
              <a:t>|</a:t>
            </a:r>
            <a:r>
              <a:rPr sz="800" spc="-20" dirty="0">
                <a:latin typeface="Arial"/>
                <a:cs typeface="Arial"/>
              </a:rPr>
              <a:t> </a:t>
            </a:r>
            <a:r>
              <a:rPr sz="800" b="1" spc="-30" dirty="0">
                <a:latin typeface="Arial"/>
                <a:cs typeface="Arial"/>
              </a:rPr>
              <a:t>CLIENT</a:t>
            </a:r>
            <a:endParaRPr sz="800">
              <a:latin typeface="Arial"/>
              <a:cs typeface="Arial"/>
            </a:endParaRPr>
          </a:p>
        </p:txBody>
      </p:sp>
      <p:sp>
        <p:nvSpPr>
          <p:cNvPr id="3" name="object 3"/>
          <p:cNvSpPr txBox="1"/>
          <p:nvPr/>
        </p:nvSpPr>
        <p:spPr>
          <a:xfrm>
            <a:off x="9693909" y="7210803"/>
            <a:ext cx="35560" cy="160020"/>
          </a:xfrm>
          <a:prstGeom prst="rect">
            <a:avLst/>
          </a:prstGeom>
        </p:spPr>
        <p:txBody>
          <a:bodyPr vert="horz" wrap="square" lIns="0" tIns="5715" rIns="0" bIns="0" rtlCol="0">
            <a:spAutoFit/>
          </a:bodyPr>
          <a:lstStyle/>
          <a:p>
            <a:pPr>
              <a:lnSpc>
                <a:spcPct val="100000"/>
              </a:lnSpc>
              <a:spcBef>
                <a:spcPts val="45"/>
              </a:spcBef>
            </a:pPr>
            <a:r>
              <a:rPr sz="900" spc="-225" dirty="0">
                <a:latin typeface="Arial"/>
                <a:cs typeface="Arial"/>
              </a:rPr>
              <a:t>1</a:t>
            </a:r>
            <a:endParaRPr sz="900">
              <a:latin typeface="Arial"/>
              <a:cs typeface="Arial"/>
            </a:endParaRPr>
          </a:p>
        </p:txBody>
      </p:sp>
      <p:sp>
        <p:nvSpPr>
          <p:cNvPr id="4" name="object 4"/>
          <p:cNvSpPr/>
          <p:nvPr/>
        </p:nvSpPr>
        <p:spPr>
          <a:xfrm>
            <a:off x="0" y="12"/>
            <a:ext cx="9000000" cy="75599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33503" y="0"/>
            <a:ext cx="230504" cy="7560309"/>
          </a:xfrm>
          <a:custGeom>
            <a:avLst/>
            <a:gdLst/>
            <a:ahLst/>
            <a:cxnLst/>
            <a:rect l="l" t="t" r="r" b="b"/>
            <a:pathLst>
              <a:path w="230504" h="7560309">
                <a:moveTo>
                  <a:pt x="0" y="7560005"/>
                </a:moveTo>
                <a:lnTo>
                  <a:pt x="230492" y="7560005"/>
                </a:lnTo>
                <a:lnTo>
                  <a:pt x="230492" y="0"/>
                </a:lnTo>
                <a:lnTo>
                  <a:pt x="0" y="0"/>
                </a:lnTo>
                <a:lnTo>
                  <a:pt x="0" y="7560005"/>
                </a:lnTo>
                <a:close/>
              </a:path>
            </a:pathLst>
          </a:custGeom>
          <a:solidFill>
            <a:srgbClr val="000000">
              <a:alpha val="18998"/>
            </a:srgbClr>
          </a:solidFill>
        </p:spPr>
        <p:txBody>
          <a:bodyPr wrap="square" lIns="0" tIns="0" rIns="0" bIns="0" rtlCol="0"/>
          <a:lstStyle/>
          <a:p>
            <a:endParaRPr/>
          </a:p>
        </p:txBody>
      </p:sp>
      <p:sp>
        <p:nvSpPr>
          <p:cNvPr id="6" name="object 6"/>
          <p:cNvSpPr/>
          <p:nvPr/>
        </p:nvSpPr>
        <p:spPr>
          <a:xfrm>
            <a:off x="6263995" y="12"/>
            <a:ext cx="4428490" cy="7560309"/>
          </a:xfrm>
          <a:custGeom>
            <a:avLst/>
            <a:gdLst/>
            <a:ahLst/>
            <a:cxnLst/>
            <a:rect l="l" t="t" r="r" b="b"/>
            <a:pathLst>
              <a:path w="4428490" h="7560309">
                <a:moveTo>
                  <a:pt x="0" y="7559992"/>
                </a:moveTo>
                <a:lnTo>
                  <a:pt x="4428007" y="7559992"/>
                </a:lnTo>
                <a:lnTo>
                  <a:pt x="4428007" y="0"/>
                </a:lnTo>
                <a:lnTo>
                  <a:pt x="0" y="0"/>
                </a:lnTo>
                <a:lnTo>
                  <a:pt x="0" y="7559992"/>
                </a:lnTo>
                <a:close/>
              </a:path>
            </a:pathLst>
          </a:custGeom>
          <a:solidFill>
            <a:srgbClr val="10CAA6"/>
          </a:solidFill>
        </p:spPr>
        <p:txBody>
          <a:bodyPr wrap="square" lIns="0" tIns="0" rIns="0" bIns="0" rtlCol="0"/>
          <a:lstStyle/>
          <a:p>
            <a:endParaRPr/>
          </a:p>
        </p:txBody>
      </p:sp>
      <p:sp>
        <p:nvSpPr>
          <p:cNvPr id="7" name="object 7"/>
          <p:cNvSpPr/>
          <p:nvPr/>
        </p:nvSpPr>
        <p:spPr>
          <a:xfrm>
            <a:off x="8184853" y="1593005"/>
            <a:ext cx="1917700" cy="241300"/>
          </a:xfrm>
          <a:custGeom>
            <a:avLst/>
            <a:gdLst/>
            <a:ahLst/>
            <a:cxnLst/>
            <a:rect l="l" t="t" r="r" b="b"/>
            <a:pathLst>
              <a:path w="1917700" h="241300">
                <a:moveTo>
                  <a:pt x="1797050" y="0"/>
                </a:moveTo>
                <a:lnTo>
                  <a:pt x="120650" y="0"/>
                </a:lnTo>
                <a:lnTo>
                  <a:pt x="73685" y="9480"/>
                </a:lnTo>
                <a:lnTo>
                  <a:pt x="35336" y="35336"/>
                </a:lnTo>
                <a:lnTo>
                  <a:pt x="9480" y="73685"/>
                </a:lnTo>
                <a:lnTo>
                  <a:pt x="0" y="120650"/>
                </a:lnTo>
                <a:lnTo>
                  <a:pt x="9480" y="167614"/>
                </a:lnTo>
                <a:lnTo>
                  <a:pt x="35336" y="205963"/>
                </a:lnTo>
                <a:lnTo>
                  <a:pt x="73685" y="231819"/>
                </a:lnTo>
                <a:lnTo>
                  <a:pt x="120650" y="241300"/>
                </a:lnTo>
                <a:lnTo>
                  <a:pt x="1797050" y="241300"/>
                </a:lnTo>
                <a:lnTo>
                  <a:pt x="1844014" y="231819"/>
                </a:lnTo>
                <a:lnTo>
                  <a:pt x="1882363" y="205963"/>
                </a:lnTo>
                <a:lnTo>
                  <a:pt x="1908219" y="167614"/>
                </a:lnTo>
                <a:lnTo>
                  <a:pt x="1917700" y="120650"/>
                </a:lnTo>
                <a:lnTo>
                  <a:pt x="1908219" y="73685"/>
                </a:lnTo>
                <a:lnTo>
                  <a:pt x="1882363" y="35336"/>
                </a:lnTo>
                <a:lnTo>
                  <a:pt x="1844014" y="9480"/>
                </a:lnTo>
                <a:lnTo>
                  <a:pt x="1797050" y="0"/>
                </a:lnTo>
                <a:close/>
              </a:path>
            </a:pathLst>
          </a:custGeom>
          <a:solidFill>
            <a:srgbClr val="EA4E00"/>
          </a:solidFill>
        </p:spPr>
        <p:txBody>
          <a:bodyPr wrap="square" lIns="0" tIns="0" rIns="0" bIns="0" rtlCol="0"/>
          <a:lstStyle/>
          <a:p>
            <a:endParaRPr dirty="0"/>
          </a:p>
        </p:txBody>
      </p:sp>
      <p:sp>
        <p:nvSpPr>
          <p:cNvPr id="8" name="object 8"/>
          <p:cNvSpPr txBox="1"/>
          <p:nvPr/>
        </p:nvSpPr>
        <p:spPr>
          <a:xfrm>
            <a:off x="8242300" y="1632374"/>
            <a:ext cx="1750270" cy="151323"/>
          </a:xfrm>
          <a:prstGeom prst="rect">
            <a:avLst/>
          </a:prstGeom>
        </p:spPr>
        <p:txBody>
          <a:bodyPr vert="horz" wrap="square" lIns="0" tIns="12700" rIns="0" bIns="0" rtlCol="0">
            <a:spAutoFit/>
          </a:bodyPr>
          <a:lstStyle/>
          <a:p>
            <a:pPr marL="12700" algn="ctr">
              <a:lnSpc>
                <a:spcPct val="100000"/>
              </a:lnSpc>
              <a:spcBef>
                <a:spcPts val="100"/>
              </a:spcBef>
            </a:pPr>
            <a:r>
              <a:rPr lang="fr-CH" sz="900" b="1" spc="35" dirty="0">
                <a:solidFill>
                  <a:srgbClr val="FFFFFF"/>
                </a:solidFill>
                <a:latin typeface="Arial"/>
                <a:cs typeface="Arial"/>
              </a:rPr>
              <a:t>COMUNICADO DE PRENSA</a:t>
            </a:r>
            <a:endParaRPr sz="900" dirty="0">
              <a:latin typeface="Arial"/>
              <a:cs typeface="Arial"/>
            </a:endParaRPr>
          </a:p>
        </p:txBody>
      </p:sp>
      <p:sp>
        <p:nvSpPr>
          <p:cNvPr id="9" name="object 9"/>
          <p:cNvSpPr txBox="1"/>
          <p:nvPr/>
        </p:nvSpPr>
        <p:spPr>
          <a:xfrm>
            <a:off x="6840746" y="3894764"/>
            <a:ext cx="3458954" cy="3642664"/>
          </a:xfrm>
          <a:prstGeom prst="rect">
            <a:avLst/>
          </a:prstGeom>
        </p:spPr>
        <p:txBody>
          <a:bodyPr vert="horz" wrap="square" lIns="0" tIns="178435" rIns="0" bIns="0" rtlCol="0">
            <a:spAutoFit/>
          </a:bodyPr>
          <a:lstStyle/>
          <a:p>
            <a:pPr marL="12700">
              <a:lnSpc>
                <a:spcPct val="100000"/>
              </a:lnSpc>
              <a:spcBef>
                <a:spcPts val="1405"/>
              </a:spcBef>
            </a:pPr>
            <a:r>
              <a:rPr lang="en-GB" sz="3500" b="1" spc="60" dirty="0">
                <a:solidFill>
                  <a:srgbClr val="FFFFFF"/>
                </a:solidFill>
                <a:latin typeface="Arial"/>
                <a:cs typeface="Arial"/>
              </a:rPr>
              <a:t>Coronavirus</a:t>
            </a:r>
            <a:r>
              <a:rPr lang="en-GB" sz="3500" b="1" spc="55" dirty="0">
                <a:solidFill>
                  <a:srgbClr val="FFFFFF"/>
                </a:solidFill>
                <a:latin typeface="Arial"/>
                <a:cs typeface="Arial"/>
              </a:rPr>
              <a:t> </a:t>
            </a:r>
            <a:r>
              <a:rPr lang="en-GB" sz="3500" b="1" spc="-130" dirty="0">
                <a:solidFill>
                  <a:srgbClr val="FFFFFF"/>
                </a:solidFill>
                <a:latin typeface="Arial"/>
                <a:cs typeface="Arial"/>
              </a:rPr>
              <a:t>:</a:t>
            </a:r>
            <a:endParaRPr lang="en-GB" sz="3500" dirty="0">
              <a:latin typeface="Arial"/>
              <a:cs typeface="Arial"/>
            </a:endParaRPr>
          </a:p>
          <a:p>
            <a:pPr marL="12700" marR="5080">
              <a:spcBef>
                <a:spcPts val="935"/>
              </a:spcBef>
            </a:pPr>
            <a:r>
              <a:rPr lang="en-GB" sz="2500" b="1" spc="75" dirty="0">
                <a:solidFill>
                  <a:srgbClr val="FFFFFF"/>
                </a:solidFill>
                <a:latin typeface="Arial"/>
                <a:cs typeface="Arial"/>
              </a:rPr>
              <a:t>KOKORO lingua,</a:t>
            </a:r>
            <a:r>
              <a:rPr lang="es-ES" sz="2500" dirty="0">
                <a:latin typeface="Arial" panose="020B0604020202020204" pitchFamily="34" charset="0"/>
                <a:cs typeface="Arial" panose="020B0604020202020204" pitchFamily="34" charset="0"/>
              </a:rPr>
              <a:t> </a:t>
            </a:r>
            <a:r>
              <a:rPr lang="es-ES" sz="2500" b="1" dirty="0">
                <a:solidFill>
                  <a:schemeClr val="bg1"/>
                </a:solidFill>
                <a:latin typeface="Arial" panose="020B0604020202020204" pitchFamily="34" charset="0"/>
                <a:cs typeface="Arial" panose="020B0604020202020204" pitchFamily="34" charset="0"/>
              </a:rPr>
              <a:t>el innovador método para enseñar inglés a niños de 3 a 8 años, ofrecido durante 1 mes.</a:t>
            </a:r>
            <a:endParaRPr lang="en-MX" sz="2500" b="1" dirty="0">
              <a:solidFill>
                <a:schemeClr val="bg1"/>
              </a:solidFill>
              <a:latin typeface="Arial" panose="020B0604020202020204" pitchFamily="34" charset="0"/>
              <a:cs typeface="Arial" panose="020B0604020202020204" pitchFamily="34" charset="0"/>
            </a:endParaRPr>
          </a:p>
          <a:p>
            <a:pPr marL="12700" marR="5080">
              <a:lnSpc>
                <a:spcPct val="100000"/>
              </a:lnSpc>
              <a:spcBef>
                <a:spcPts val="935"/>
              </a:spcBef>
            </a:pPr>
            <a:endParaRPr lang="en-GB" sz="2500" dirty="0">
              <a:latin typeface="Arial"/>
              <a:cs typeface="Arial"/>
            </a:endParaRPr>
          </a:p>
        </p:txBody>
      </p:sp>
      <p:sp>
        <p:nvSpPr>
          <p:cNvPr id="10" name="object 10"/>
          <p:cNvSpPr/>
          <p:nvPr/>
        </p:nvSpPr>
        <p:spPr>
          <a:xfrm>
            <a:off x="8184845" y="719315"/>
            <a:ext cx="1917700" cy="7536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4700" y="2603254"/>
            <a:ext cx="4406299" cy="4903907"/>
          </a:xfrm>
          <a:prstGeom prst="rect">
            <a:avLst/>
          </a:prstGeom>
        </p:spPr>
        <p:txBody>
          <a:bodyPr vert="horz" wrap="square" lIns="0" tIns="12700" rIns="0" bIns="0" rtlCol="0">
            <a:spAutoFit/>
          </a:bodyPr>
          <a:lstStyle/>
          <a:p>
            <a:pPr marL="12700" marR="5080" algn="just">
              <a:spcBef>
                <a:spcPts val="50"/>
              </a:spcBef>
            </a:pPr>
            <a:r>
              <a:rPr lang="es-ES" sz="1200" spc="75" dirty="0">
                <a:solidFill>
                  <a:srgbClr val="3D3D3D"/>
                </a:solidFill>
                <a:latin typeface="Arial"/>
                <a:cs typeface="Arial"/>
              </a:rPr>
              <a:t>Si el dominio de uno o más idiomas extranjeros es hoy en día una habilidad esencial para muchas profesiones, el aprendizaje de un idioma significa también desarrollar la flexibilidad mental, la comprensión de las diferentes formas de pensar y la apertura a los demás. </a:t>
            </a:r>
            <a:endParaRPr lang="en-GB" sz="1200" spc="75" dirty="0">
              <a:solidFill>
                <a:srgbClr val="3D3D3D"/>
              </a:solidFill>
              <a:latin typeface="Arial"/>
              <a:cs typeface="Arial"/>
            </a:endParaRPr>
          </a:p>
          <a:p>
            <a:pPr marL="12700" marR="5080" algn="just">
              <a:spcBef>
                <a:spcPts val="50"/>
              </a:spcBef>
            </a:pPr>
            <a:r>
              <a:rPr lang="es-ES" sz="1200" spc="75" dirty="0">
                <a:solidFill>
                  <a:srgbClr val="3D3D3D"/>
                </a:solidFill>
                <a:latin typeface="Arial"/>
                <a:cs typeface="Arial"/>
              </a:rPr>
              <a:t>Numerosos estudios muestran el potencial de los niños antes de los 8 años en la percepción y reproducción de diferentes idiomas</a:t>
            </a:r>
            <a:r>
              <a:rPr lang="en-MX" sz="1200" spc="75" dirty="0">
                <a:solidFill>
                  <a:srgbClr val="3D3D3D"/>
                </a:solidFill>
                <a:latin typeface="Arial"/>
                <a:cs typeface="Arial"/>
              </a:rPr>
              <a:t>. </a:t>
            </a:r>
            <a:r>
              <a:rPr lang="es-ES" sz="1200" spc="75" dirty="0">
                <a:solidFill>
                  <a:srgbClr val="3D3D3D"/>
                </a:solidFill>
                <a:latin typeface="Arial"/>
                <a:cs typeface="Arial"/>
              </a:rPr>
              <a:t>Si estas habilidades no se activan, probablemente retrocederán y el niño tendrá más dificultades para escuchar y, por lo tanto, para reproducir los diferentes tonos de un idioma</a:t>
            </a:r>
            <a:r>
              <a:rPr lang="en-GB" sz="1200" spc="75" dirty="0">
                <a:solidFill>
                  <a:srgbClr val="3D3D3D"/>
                </a:solidFill>
                <a:latin typeface="Arial"/>
                <a:cs typeface="Arial"/>
              </a:rPr>
              <a:t>. </a:t>
            </a:r>
          </a:p>
          <a:p>
            <a:pPr marL="12700" marR="5080" algn="just">
              <a:spcBef>
                <a:spcPts val="50"/>
              </a:spcBef>
            </a:pPr>
            <a:r>
              <a:rPr lang="es-ES" sz="1200" spc="75" dirty="0">
                <a:solidFill>
                  <a:srgbClr val="3D3D3D"/>
                </a:solidFill>
                <a:latin typeface="Arial"/>
                <a:cs typeface="Arial"/>
              </a:rPr>
              <a:t>Con KOKORO lingua, los profesores de inglés... son niños, ¡que son anglófonos nativos! Este método de aprendizaje es único, implícito y emocional. </a:t>
            </a:r>
            <a:endParaRPr lang="en-MX" sz="1200" spc="75" dirty="0">
              <a:solidFill>
                <a:srgbClr val="3D3D3D"/>
              </a:solidFill>
              <a:latin typeface="Arial"/>
              <a:cs typeface="Arial"/>
            </a:endParaRPr>
          </a:p>
          <a:p>
            <a:pPr marL="12700" marR="5080" algn="just">
              <a:spcBef>
                <a:spcPts val="50"/>
              </a:spcBef>
            </a:pPr>
            <a:r>
              <a:rPr lang="es-ES" sz="1200" spc="75" dirty="0">
                <a:solidFill>
                  <a:srgbClr val="3D3D3D"/>
                </a:solidFill>
                <a:latin typeface="Arial"/>
                <a:cs typeface="Arial"/>
              </a:rPr>
              <a:t>Al cerrar las escuelas, los padres, en la medida de lo posible, se ocupan de la clase, e intentan mantener a sus hijos ocupados de la manera más inteligente posible. </a:t>
            </a:r>
            <a:endParaRPr lang="en-MX" sz="1200" spc="75" dirty="0">
              <a:solidFill>
                <a:srgbClr val="3D3D3D"/>
              </a:solidFill>
              <a:latin typeface="Arial"/>
              <a:cs typeface="Arial"/>
            </a:endParaRPr>
          </a:p>
          <a:p>
            <a:pPr marL="12700" marR="5080" algn="just">
              <a:spcBef>
                <a:spcPts val="50"/>
              </a:spcBef>
            </a:pPr>
            <a:r>
              <a:rPr lang="en-GB" sz="1200" spc="75" dirty="0">
                <a:solidFill>
                  <a:srgbClr val="3D3D3D"/>
                </a:solidFill>
                <a:latin typeface="Arial"/>
                <a:cs typeface="Arial"/>
              </a:rPr>
              <a:t> </a:t>
            </a:r>
          </a:p>
          <a:p>
            <a:pPr marL="12700" marR="5080" algn="just">
              <a:spcBef>
                <a:spcPts val="50"/>
              </a:spcBef>
            </a:pPr>
            <a:r>
              <a:rPr lang="es-ES" sz="1200" spc="75" dirty="0">
                <a:solidFill>
                  <a:srgbClr val="3D3D3D"/>
                </a:solidFill>
                <a:latin typeface="Arial"/>
                <a:cs typeface="Arial"/>
              </a:rPr>
              <a:t>¿Y si aprovechamos la oportunidad para enseñarles inglés? </a:t>
            </a:r>
            <a:endParaRPr lang="en-MX" sz="1200" spc="75" dirty="0">
              <a:solidFill>
                <a:srgbClr val="3D3D3D"/>
              </a:solidFill>
              <a:latin typeface="Arial"/>
              <a:cs typeface="Arial"/>
            </a:endParaRPr>
          </a:p>
          <a:p>
            <a:pPr marL="12700" marR="5080" algn="just">
              <a:spcBef>
                <a:spcPts val="50"/>
              </a:spcBef>
            </a:pPr>
            <a:r>
              <a:rPr lang="en-GB" sz="1200" spc="75" dirty="0">
                <a:solidFill>
                  <a:srgbClr val="3D3D3D"/>
                </a:solidFill>
                <a:latin typeface="Arial"/>
                <a:cs typeface="Arial"/>
              </a:rPr>
              <a:t> </a:t>
            </a:r>
          </a:p>
          <a:p>
            <a:pPr marL="12700" marR="5080" algn="just">
              <a:spcBef>
                <a:spcPts val="50"/>
              </a:spcBef>
            </a:pPr>
            <a:r>
              <a:rPr lang="es-ES" sz="1200" spc="75" dirty="0">
                <a:solidFill>
                  <a:srgbClr val="3D3D3D"/>
                </a:solidFill>
                <a:latin typeface="Arial"/>
                <a:cs typeface="Arial"/>
              </a:rPr>
              <a:t>Es por ayudar a los padres, y por dar a los niños de 3 a 8 años la extraordinaria oportunidad de aprender inglés, que el equipo de KOKORO lingua ha decidido ofrecer su innovador y multipremiado método, gratis durante 1 mes, a través de 4 vídeos.</a:t>
            </a:r>
            <a:endParaRPr lang="en-MX" sz="1200" spc="75" dirty="0">
              <a:solidFill>
                <a:srgbClr val="3D3D3D"/>
              </a:solidFill>
              <a:latin typeface="Arial"/>
              <a:cs typeface="Arial"/>
            </a:endParaRPr>
          </a:p>
        </p:txBody>
      </p:sp>
      <p:sp>
        <p:nvSpPr>
          <p:cNvPr id="3" name="object 3"/>
          <p:cNvSpPr txBox="1"/>
          <p:nvPr/>
        </p:nvSpPr>
        <p:spPr>
          <a:xfrm>
            <a:off x="5562000" y="6386341"/>
            <a:ext cx="4356700" cy="751488"/>
          </a:xfrm>
          <a:prstGeom prst="rect">
            <a:avLst/>
          </a:prstGeom>
        </p:spPr>
        <p:txBody>
          <a:bodyPr vert="horz" wrap="square" lIns="0" tIns="12700" rIns="0" bIns="0" rtlCol="0">
            <a:spAutoFit/>
          </a:bodyPr>
          <a:lstStyle/>
          <a:p>
            <a:r>
              <a:rPr lang="es-ES" sz="1200" spc="75" dirty="0">
                <a:solidFill>
                  <a:srgbClr val="3D3D3D"/>
                </a:solidFill>
                <a:latin typeface="Arial"/>
                <a:cs typeface="Arial"/>
              </a:rPr>
              <a:t>En un año, el niño asimila 250 palabras y expresiones del idioma inglés común que pronuncia con el acento adecuado gracias a sus pequeños profesores nativos de habla inglesa.</a:t>
            </a:r>
            <a:endParaRPr lang="en-MX" sz="1200" spc="75" dirty="0">
              <a:solidFill>
                <a:srgbClr val="3D3D3D"/>
              </a:solidFill>
              <a:latin typeface="Arial"/>
              <a:cs typeface="Arial"/>
            </a:endParaRPr>
          </a:p>
        </p:txBody>
      </p:sp>
      <p:sp>
        <p:nvSpPr>
          <p:cNvPr id="4" name="object 4"/>
          <p:cNvSpPr/>
          <p:nvPr/>
        </p:nvSpPr>
        <p:spPr>
          <a:xfrm>
            <a:off x="5562000" y="2603254"/>
            <a:ext cx="4356700" cy="3661106"/>
          </a:xfrm>
          <a:custGeom>
            <a:avLst/>
            <a:gdLst/>
            <a:ahLst/>
            <a:cxnLst/>
            <a:rect l="l" t="t" r="r" b="b"/>
            <a:pathLst>
              <a:path w="4167504" h="3348354">
                <a:moveTo>
                  <a:pt x="4014597" y="0"/>
                </a:moveTo>
                <a:lnTo>
                  <a:pt x="152400" y="0"/>
                </a:lnTo>
                <a:lnTo>
                  <a:pt x="104231" y="7769"/>
                </a:lnTo>
                <a:lnTo>
                  <a:pt x="62396" y="29405"/>
                </a:lnTo>
                <a:lnTo>
                  <a:pt x="29405" y="62396"/>
                </a:lnTo>
                <a:lnTo>
                  <a:pt x="7769" y="104231"/>
                </a:lnTo>
                <a:lnTo>
                  <a:pt x="0" y="152400"/>
                </a:lnTo>
                <a:lnTo>
                  <a:pt x="0" y="3195599"/>
                </a:lnTo>
                <a:lnTo>
                  <a:pt x="7769" y="3243767"/>
                </a:lnTo>
                <a:lnTo>
                  <a:pt x="29405" y="3285602"/>
                </a:lnTo>
                <a:lnTo>
                  <a:pt x="62396" y="3318593"/>
                </a:lnTo>
                <a:lnTo>
                  <a:pt x="104231" y="3340229"/>
                </a:lnTo>
                <a:lnTo>
                  <a:pt x="152400" y="3347999"/>
                </a:lnTo>
                <a:lnTo>
                  <a:pt x="4014597" y="3347999"/>
                </a:lnTo>
                <a:lnTo>
                  <a:pt x="4062770" y="3340229"/>
                </a:lnTo>
                <a:lnTo>
                  <a:pt x="4104605" y="3318593"/>
                </a:lnTo>
                <a:lnTo>
                  <a:pt x="4137594" y="3285602"/>
                </a:lnTo>
                <a:lnTo>
                  <a:pt x="4159228" y="3243767"/>
                </a:lnTo>
                <a:lnTo>
                  <a:pt x="4166997" y="3195599"/>
                </a:lnTo>
                <a:lnTo>
                  <a:pt x="4166997" y="152400"/>
                </a:lnTo>
                <a:lnTo>
                  <a:pt x="4159228" y="104231"/>
                </a:lnTo>
                <a:lnTo>
                  <a:pt x="4137594" y="62396"/>
                </a:lnTo>
                <a:lnTo>
                  <a:pt x="4104605" y="29405"/>
                </a:lnTo>
                <a:lnTo>
                  <a:pt x="4062770" y="7769"/>
                </a:lnTo>
                <a:lnTo>
                  <a:pt x="4014597" y="0"/>
                </a:lnTo>
                <a:close/>
              </a:path>
            </a:pathLst>
          </a:custGeom>
          <a:solidFill>
            <a:srgbClr val="10CAA6"/>
          </a:solidFill>
        </p:spPr>
        <p:txBody>
          <a:bodyPr wrap="square" lIns="0" tIns="0" rIns="0" bIns="0" rtlCol="0"/>
          <a:lstStyle/>
          <a:p>
            <a:endParaRPr lang="en-GB" dirty="0"/>
          </a:p>
        </p:txBody>
      </p:sp>
      <p:sp>
        <p:nvSpPr>
          <p:cNvPr id="5" name="object 5"/>
          <p:cNvSpPr txBox="1"/>
          <p:nvPr/>
        </p:nvSpPr>
        <p:spPr>
          <a:xfrm>
            <a:off x="5950899" y="2729494"/>
            <a:ext cx="3578901" cy="3408625"/>
          </a:xfrm>
          <a:prstGeom prst="rect">
            <a:avLst/>
          </a:prstGeom>
        </p:spPr>
        <p:txBody>
          <a:bodyPr vert="horz" wrap="square" lIns="0" tIns="12700" rIns="0" bIns="0" rtlCol="0">
            <a:spAutoFit/>
          </a:bodyPr>
          <a:lstStyle/>
          <a:p>
            <a:pPr marL="12700">
              <a:spcBef>
                <a:spcPts val="100"/>
              </a:spcBef>
            </a:pPr>
            <a:r>
              <a:rPr lang="es-ES" sz="1400" b="1" spc="60" dirty="0">
                <a:solidFill>
                  <a:srgbClr val="FFFFFF"/>
                </a:solidFill>
                <a:latin typeface="Arial"/>
                <a:cs typeface="Arial"/>
              </a:rPr>
              <a:t>¿Cómo funciona? </a:t>
            </a:r>
            <a:endParaRPr lang="en-MX" sz="1400" b="1" spc="60" dirty="0">
              <a:solidFill>
                <a:srgbClr val="FFFFFF"/>
              </a:solidFill>
              <a:latin typeface="Arial"/>
              <a:cs typeface="Arial"/>
            </a:endParaRPr>
          </a:p>
          <a:p>
            <a:pPr marL="12700">
              <a:lnSpc>
                <a:spcPct val="100000"/>
              </a:lnSpc>
              <a:spcBef>
                <a:spcPts val="100"/>
              </a:spcBef>
            </a:pPr>
            <a:endParaRPr lang="en-GB" sz="1400" b="1" spc="60" dirty="0">
              <a:solidFill>
                <a:srgbClr val="FFFFFF"/>
              </a:solidFill>
              <a:latin typeface="Arial"/>
              <a:cs typeface="Arial"/>
            </a:endParaRPr>
          </a:p>
          <a:p>
            <a:pPr marL="12700">
              <a:lnSpc>
                <a:spcPct val="100000"/>
              </a:lnSpc>
              <a:spcBef>
                <a:spcPts val="100"/>
              </a:spcBef>
            </a:pPr>
            <a:endParaRPr lang="en-GB" sz="1200" b="1" spc="60" dirty="0">
              <a:solidFill>
                <a:srgbClr val="FFFFFF"/>
              </a:solidFill>
              <a:latin typeface="Arial"/>
              <a:cs typeface="Arial"/>
            </a:endParaRPr>
          </a:p>
          <a:p>
            <a:pPr marL="355600" indent="-342900">
              <a:lnSpc>
                <a:spcPct val="100000"/>
              </a:lnSpc>
              <a:spcBef>
                <a:spcPts val="100"/>
              </a:spcBef>
              <a:buFont typeface="+mj-lt"/>
              <a:buAutoNum type="arabicPeriod"/>
            </a:pPr>
            <a:r>
              <a:rPr lang="es-ES" sz="1200" spc="60" dirty="0">
                <a:solidFill>
                  <a:srgbClr val="FFFFFF"/>
                </a:solidFill>
                <a:latin typeface="Arial"/>
                <a:cs typeface="Arial"/>
              </a:rPr>
              <a:t>Cada semana, los niños ven un vídeo de 10 minutos accesible a través de una plataforma segura. </a:t>
            </a:r>
            <a:endParaRPr lang="en-GB" sz="1200" spc="60" dirty="0">
              <a:solidFill>
                <a:srgbClr val="FFFFFF"/>
              </a:solidFill>
              <a:latin typeface="Arial"/>
              <a:cs typeface="Arial"/>
            </a:endParaRPr>
          </a:p>
          <a:p>
            <a:pPr marL="355600" indent="-342900">
              <a:lnSpc>
                <a:spcPct val="100000"/>
              </a:lnSpc>
              <a:spcBef>
                <a:spcPts val="100"/>
              </a:spcBef>
              <a:buFont typeface="+mj-lt"/>
              <a:buAutoNum type="arabicPeriod"/>
            </a:pPr>
            <a:endParaRPr lang="en-GB" sz="1200" spc="60" dirty="0">
              <a:solidFill>
                <a:srgbClr val="FFFFFF"/>
              </a:solidFill>
              <a:latin typeface="Arial"/>
              <a:cs typeface="Arial"/>
            </a:endParaRPr>
          </a:p>
          <a:p>
            <a:pPr marL="355600" indent="-342900">
              <a:lnSpc>
                <a:spcPct val="100000"/>
              </a:lnSpc>
              <a:spcBef>
                <a:spcPts val="100"/>
              </a:spcBef>
              <a:buFont typeface="+mj-lt"/>
              <a:buAutoNum type="arabicPeriod"/>
            </a:pPr>
            <a:r>
              <a:rPr lang="es-ES" sz="1200" spc="60" dirty="0">
                <a:solidFill>
                  <a:srgbClr val="FFFFFF"/>
                </a:solidFill>
                <a:latin typeface="Arial"/>
                <a:cs typeface="Arial"/>
              </a:rPr>
              <a:t>Cada vídeo es visionado al menos 3 veces: esto es esencial para la asimilación... ¡y los niños nunca se cansan de ello!</a:t>
            </a:r>
            <a:r>
              <a:rPr lang="es-ES" dirty="0"/>
              <a:t> </a:t>
            </a:r>
            <a:endParaRPr lang="en-GB" sz="1200" spc="60" dirty="0">
              <a:solidFill>
                <a:srgbClr val="FFFFFF"/>
              </a:solidFill>
              <a:latin typeface="Arial"/>
              <a:cs typeface="Arial"/>
            </a:endParaRPr>
          </a:p>
          <a:p>
            <a:pPr marL="355600" indent="-342900">
              <a:lnSpc>
                <a:spcPct val="100000"/>
              </a:lnSpc>
              <a:spcBef>
                <a:spcPts val="100"/>
              </a:spcBef>
              <a:buFont typeface="+mj-lt"/>
              <a:buAutoNum type="arabicPeriod"/>
            </a:pPr>
            <a:r>
              <a:rPr lang="es-ES" sz="1200" spc="60" dirty="0">
                <a:solidFill>
                  <a:srgbClr val="FFFFFF"/>
                </a:solidFill>
                <a:latin typeface="Arial"/>
                <a:cs typeface="Arial"/>
              </a:rPr>
              <a:t>Cada sesión se acompaña de pequeños juegos que se realizan juntos para anclar el aprendizaje en el movimiento. </a:t>
            </a:r>
            <a:endParaRPr lang="en-GB" sz="1200" spc="60" dirty="0">
              <a:solidFill>
                <a:srgbClr val="FFFFFF"/>
              </a:solidFill>
              <a:latin typeface="Arial"/>
              <a:cs typeface="Arial"/>
            </a:endParaRPr>
          </a:p>
          <a:p>
            <a:pPr marL="355600" indent="-342900">
              <a:lnSpc>
                <a:spcPct val="100000"/>
              </a:lnSpc>
              <a:spcBef>
                <a:spcPts val="100"/>
              </a:spcBef>
              <a:buFont typeface="+mj-lt"/>
              <a:buAutoNum type="arabicPeriod"/>
            </a:pPr>
            <a:endParaRPr lang="en-GB" sz="1200" spc="60" dirty="0">
              <a:solidFill>
                <a:srgbClr val="FFFFFF"/>
              </a:solidFill>
              <a:latin typeface="Arial"/>
              <a:cs typeface="Arial"/>
            </a:endParaRPr>
          </a:p>
          <a:p>
            <a:pPr marL="355600" indent="-342900">
              <a:lnSpc>
                <a:spcPct val="100000"/>
              </a:lnSpc>
              <a:spcBef>
                <a:spcPts val="100"/>
              </a:spcBef>
              <a:buFont typeface="+mj-lt"/>
              <a:buAutoNum type="arabicPeriod"/>
            </a:pPr>
            <a:r>
              <a:rPr lang="es-ES" sz="1200" spc="60" dirty="0">
                <a:solidFill>
                  <a:srgbClr val="FFFFFF"/>
                </a:solidFill>
                <a:latin typeface="Arial"/>
                <a:cs typeface="Arial"/>
              </a:rPr>
              <a:t>Cada vídeo comienza con un movimiento para facilitar la concentración.</a:t>
            </a:r>
            <a:r>
              <a:rPr lang="en-MX" sz="1200" spc="60" dirty="0">
                <a:solidFill>
                  <a:srgbClr val="FFFFFF"/>
                </a:solidFill>
                <a:latin typeface="Arial"/>
                <a:cs typeface="Arial"/>
              </a:rPr>
              <a:t> </a:t>
            </a:r>
            <a:endParaRPr lang="en-GB" sz="1200" spc="60" dirty="0">
              <a:solidFill>
                <a:srgbClr val="FFFFFF"/>
              </a:solidFill>
              <a:latin typeface="Arial"/>
              <a:cs typeface="Arial"/>
            </a:endParaRPr>
          </a:p>
        </p:txBody>
      </p:sp>
      <p:sp>
        <p:nvSpPr>
          <p:cNvPr id="6" name="object 6"/>
          <p:cNvSpPr/>
          <p:nvPr/>
        </p:nvSpPr>
        <p:spPr>
          <a:xfrm>
            <a:off x="3245485" y="180344"/>
            <a:ext cx="4202430" cy="220197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0300" y="507422"/>
            <a:ext cx="3510915" cy="1028487"/>
          </a:xfrm>
          <a:prstGeom prst="rect">
            <a:avLst/>
          </a:prstGeom>
        </p:spPr>
        <p:txBody>
          <a:bodyPr vert="horz" wrap="square" lIns="0" tIns="12700" rIns="0" bIns="0" rtlCol="0">
            <a:spAutoFit/>
          </a:bodyPr>
          <a:lstStyle/>
          <a:p>
            <a:r>
              <a:rPr lang="es-ES" dirty="0"/>
              <a:t>Tutores ingleses de 6 años para un “feliz confinamiento”.</a:t>
            </a:r>
            <a:endParaRPr lang="en-MX" dirty="0"/>
          </a:p>
        </p:txBody>
      </p:sp>
      <p:sp>
        <p:nvSpPr>
          <p:cNvPr id="3" name="object 3"/>
          <p:cNvSpPr txBox="1"/>
          <p:nvPr/>
        </p:nvSpPr>
        <p:spPr>
          <a:xfrm>
            <a:off x="950300" y="1742389"/>
            <a:ext cx="4181098" cy="2528897"/>
          </a:xfrm>
          <a:prstGeom prst="rect">
            <a:avLst/>
          </a:prstGeom>
        </p:spPr>
        <p:txBody>
          <a:bodyPr vert="horz" wrap="square" lIns="0" tIns="12700" rIns="0" bIns="0" rtlCol="0">
            <a:spAutoFit/>
          </a:bodyPr>
          <a:lstStyle/>
          <a:p>
            <a:pPr marL="12700" marR="15875" algn="just">
              <a:spcBef>
                <a:spcPts val="100"/>
              </a:spcBef>
            </a:pPr>
            <a:r>
              <a:rPr lang="es-ES" sz="1150" spc="75" dirty="0">
                <a:solidFill>
                  <a:srgbClr val="3D3D3D"/>
                </a:solidFill>
                <a:latin typeface="Arial"/>
                <a:cs typeface="Arial"/>
              </a:rPr>
              <a:t>Para poner fin al famoso "bloqueo del lenguaje", basta con empezar pronto: es antes de los 8 años cuando los niños tienen más facilidad para desarrollar la plasticidad de su cerebro, lo que es esencial para potenciar su capacidad para aprender idiomas y, por tanto, el inglés. </a:t>
            </a:r>
            <a:endParaRPr lang="en-MX" sz="1150" spc="75" dirty="0">
              <a:solidFill>
                <a:srgbClr val="3D3D3D"/>
              </a:solidFill>
              <a:latin typeface="Arial"/>
              <a:cs typeface="Arial"/>
            </a:endParaRPr>
          </a:p>
          <a:p>
            <a:pPr marL="12700" marR="15875" algn="just">
              <a:spcBef>
                <a:spcPts val="100"/>
              </a:spcBef>
            </a:pPr>
            <a:r>
              <a:rPr lang="es-ES" sz="1150" spc="75" dirty="0">
                <a:solidFill>
                  <a:srgbClr val="3D3D3D"/>
                </a:solidFill>
                <a:latin typeface="Arial"/>
                <a:cs typeface="Arial"/>
              </a:rPr>
              <a:t>Progresan muy rápidamente, y llegan a ser capaces de pronunciar sin acento los diferentes tonos del lenguaje de Shakespeare. </a:t>
            </a:r>
            <a:endParaRPr lang="en-MX" sz="1150" spc="75" dirty="0">
              <a:solidFill>
                <a:srgbClr val="3D3D3D"/>
              </a:solidFill>
              <a:latin typeface="Arial"/>
              <a:cs typeface="Arial"/>
            </a:endParaRPr>
          </a:p>
          <a:p>
            <a:pPr marL="12700" marR="15875" algn="just">
              <a:lnSpc>
                <a:spcPct val="100000"/>
              </a:lnSpc>
              <a:spcBef>
                <a:spcPts val="100"/>
              </a:spcBef>
            </a:pPr>
            <a:r>
              <a:rPr lang="es-ES_tradnl" sz="1150" spc="75" dirty="0">
                <a:solidFill>
                  <a:srgbClr val="3D3D3D"/>
                </a:solidFill>
                <a:latin typeface="Arial"/>
                <a:cs typeface="Arial"/>
              </a:rPr>
              <a:t>Y se pone aún mejor: ¡aprender inglés puede ser alegre, divertido y adictivo! </a:t>
            </a:r>
          </a:p>
          <a:p>
            <a:pPr marL="12700" marR="15875" algn="just">
              <a:lnSpc>
                <a:spcPct val="100000"/>
              </a:lnSpc>
              <a:spcBef>
                <a:spcPts val="100"/>
              </a:spcBef>
            </a:pPr>
            <a:r>
              <a:rPr lang="es-ES" sz="1150" spc="75" dirty="0">
                <a:solidFill>
                  <a:srgbClr val="3D3D3D"/>
                </a:solidFill>
                <a:latin typeface="Arial"/>
                <a:cs typeface="Arial"/>
              </a:rPr>
              <a:t>El método de KOKORO lingua ya ha conquistado a más de 50,000 niños gracias a su pedagogía única:</a:t>
            </a:r>
            <a:r>
              <a:rPr lang="es-ES" sz="1150" dirty="0"/>
              <a:t> </a:t>
            </a:r>
            <a:r>
              <a:rPr lang="es-ES" sz="1150" b="1" spc="75" dirty="0">
                <a:solidFill>
                  <a:srgbClr val="3D3D3D"/>
                </a:solidFill>
                <a:latin typeface="Arial"/>
                <a:cs typeface="Arial"/>
              </a:rPr>
              <a:t>¡los maestros son niños de 6 años!</a:t>
            </a:r>
            <a:r>
              <a:rPr lang="en-MX" sz="1150" b="1" spc="75" dirty="0">
                <a:solidFill>
                  <a:srgbClr val="3D3D3D"/>
                </a:solidFill>
                <a:latin typeface="Arial"/>
                <a:cs typeface="Arial"/>
              </a:rPr>
              <a:t> </a:t>
            </a:r>
            <a:endParaRPr lang="en-GB" sz="1150" b="1" spc="75" dirty="0">
              <a:solidFill>
                <a:srgbClr val="3D3D3D"/>
              </a:solidFill>
              <a:latin typeface="Arial"/>
              <a:cs typeface="Arial"/>
            </a:endParaRPr>
          </a:p>
        </p:txBody>
      </p:sp>
      <p:sp>
        <p:nvSpPr>
          <p:cNvPr id="4" name="object 4"/>
          <p:cNvSpPr/>
          <p:nvPr/>
        </p:nvSpPr>
        <p:spPr>
          <a:xfrm>
            <a:off x="963002" y="4379008"/>
            <a:ext cx="1945298" cy="25554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62003" y="575995"/>
            <a:ext cx="4166997" cy="63720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0300" y="507422"/>
            <a:ext cx="4192904" cy="2395528"/>
          </a:xfrm>
          <a:prstGeom prst="rect">
            <a:avLst/>
          </a:prstGeom>
        </p:spPr>
        <p:txBody>
          <a:bodyPr vert="horz" wrap="square" lIns="0" tIns="12700" rIns="0" bIns="0" rtlCol="0">
            <a:spAutoFit/>
          </a:bodyPr>
          <a:lstStyle/>
          <a:p>
            <a:pPr marL="12700" marR="5080">
              <a:spcBef>
                <a:spcPts val="100"/>
              </a:spcBef>
            </a:pPr>
            <a:r>
              <a:rPr lang="es-ES" dirty="0"/>
              <a:t>Una exclusiva innovación pedagógica suiza inspirada en Montessori, galardonada con la Medalla de Oro en el Concurso Internacional de Lépine</a:t>
            </a:r>
            <a:r>
              <a:rPr lang="en-GB" spc="75" dirty="0"/>
              <a:t>
</a:t>
            </a:r>
          </a:p>
        </p:txBody>
      </p:sp>
      <p:sp>
        <p:nvSpPr>
          <p:cNvPr id="3" name="object 3"/>
          <p:cNvSpPr txBox="1">
            <a:spLocks noGrp="1"/>
          </p:cNvSpPr>
          <p:nvPr>
            <p:ph sz="half" idx="2"/>
          </p:nvPr>
        </p:nvSpPr>
        <p:spPr>
          <a:xfrm>
            <a:off x="839097" y="2752413"/>
            <a:ext cx="4292304" cy="5162952"/>
          </a:xfrm>
          <a:prstGeom prst="rect">
            <a:avLst/>
          </a:prstGeom>
        </p:spPr>
        <p:txBody>
          <a:bodyPr vert="horz" wrap="square" lIns="0" tIns="12700" rIns="0" bIns="0" rtlCol="0">
            <a:spAutoFit/>
          </a:bodyPr>
          <a:lstStyle/>
          <a:p>
            <a:r>
              <a:rPr lang="en-US" sz="1200" kern="1200" spc="75" dirty="0"/>
              <a:t>KOKORO lingua </a:t>
            </a:r>
            <a:r>
              <a:rPr lang="es-ES" sz="1200" kern="1200" spc="75" dirty="0"/>
              <a:t>utiliza la universalidad de la inteligencia emocional para enseñar inglés a niños de 3 a 8 años.</a:t>
            </a:r>
            <a:endParaRPr lang="en-MX" sz="1200" kern="1200" spc="75" dirty="0"/>
          </a:p>
          <a:p>
            <a:pPr algn="just"/>
            <a:endParaRPr lang="en-US" sz="1200" kern="1200" spc="75" dirty="0"/>
          </a:p>
          <a:p>
            <a:pPr algn="just"/>
            <a:endParaRPr lang="fr-CH" sz="1200" kern="1200" spc="75" dirty="0"/>
          </a:p>
          <a:p>
            <a:pPr marL="2322195" marR="5080" algn="just">
              <a:lnSpc>
                <a:spcPct val="100000"/>
              </a:lnSpc>
              <a:spcBef>
                <a:spcPts val="700"/>
              </a:spcBef>
            </a:pPr>
            <a:r>
              <a:rPr lang="es-ES" sz="1200" kern="1200" spc="75" dirty="0"/>
              <a:t>“Los niños aprenden con otros niños, hablantes nativos del idioma, compartiendo con ellos emociones recíprocas. Nuestro método ha sido especialmente diseñado para dar espacio a la magia y la creatividad de los niños." </a:t>
            </a:r>
            <a:r>
              <a:rPr lang="en-US" sz="1200" kern="1200" spc="75" dirty="0"/>
              <a:t> </a:t>
            </a:r>
          </a:p>
          <a:p>
            <a:pPr marL="2322195" marR="5080" algn="l">
              <a:lnSpc>
                <a:spcPct val="100000"/>
              </a:lnSpc>
              <a:spcBef>
                <a:spcPts val="700"/>
              </a:spcBef>
            </a:pPr>
            <a:r>
              <a:rPr lang="en-GB" sz="1200" b="1" spc="75" dirty="0">
                <a:solidFill>
                  <a:srgbClr val="10CAA6"/>
                </a:solidFill>
                <a:ea typeface="+mj-ea"/>
              </a:rPr>
              <a:t>Nathalie Lesselin, </a:t>
            </a:r>
            <a:r>
              <a:rPr lang="es-ES_tradnl" sz="1200" b="1" spc="75" dirty="0">
                <a:solidFill>
                  <a:srgbClr val="10CAA6"/>
                </a:solidFill>
                <a:ea typeface="+mj-ea"/>
              </a:rPr>
              <a:t>creadora de este método</a:t>
            </a:r>
          </a:p>
          <a:p>
            <a:pPr algn="just">
              <a:lnSpc>
                <a:spcPct val="100000"/>
              </a:lnSpc>
              <a:spcBef>
                <a:spcPts val="30"/>
              </a:spcBef>
            </a:pPr>
            <a:endParaRPr sz="1200" dirty="0">
              <a:latin typeface="Times New Roman"/>
              <a:cs typeface="Times New Roman"/>
            </a:endParaRPr>
          </a:p>
          <a:p>
            <a:pPr algn="just"/>
            <a:endParaRPr lang="en-US" sz="1200" kern="1200" spc="75" dirty="0"/>
          </a:p>
          <a:p>
            <a:r>
              <a:rPr lang="es-ES" sz="1200" kern="1200" spc="75" dirty="0"/>
              <a:t>Los pequeños juegos también ayudan a adquirir cada noción gracias a los movimientos dirigidos. En efecto, el niño está siempre activo: frente a la pantalla, se le invita a jugar, bailar, moverse y meditar con rituales simples y tranquilizadores.</a:t>
            </a:r>
            <a:endParaRPr lang="en-MX" sz="1200" kern="1200" spc="75" dirty="0"/>
          </a:p>
          <a:p>
            <a:r>
              <a:rPr lang="es-ES" dirty="0"/>
              <a:t> </a:t>
            </a:r>
            <a:endParaRPr lang="en-MX" dirty="0"/>
          </a:p>
          <a:p>
            <a:pPr algn="just"/>
            <a:endParaRPr lang="fr-CH" sz="1200" kern="1200" spc="75" dirty="0"/>
          </a:p>
        </p:txBody>
      </p:sp>
      <p:sp>
        <p:nvSpPr>
          <p:cNvPr id="4" name="object 4"/>
          <p:cNvSpPr/>
          <p:nvPr/>
        </p:nvSpPr>
        <p:spPr>
          <a:xfrm>
            <a:off x="3046752" y="3660077"/>
            <a:ext cx="0" cy="2364105"/>
          </a:xfrm>
          <a:custGeom>
            <a:avLst/>
            <a:gdLst/>
            <a:ahLst/>
            <a:cxnLst/>
            <a:rect l="l" t="t" r="r" b="b"/>
            <a:pathLst>
              <a:path h="2364104">
                <a:moveTo>
                  <a:pt x="0" y="0"/>
                </a:moveTo>
                <a:lnTo>
                  <a:pt x="0" y="2363482"/>
                </a:lnTo>
              </a:path>
            </a:pathLst>
          </a:custGeom>
          <a:ln w="25400">
            <a:solidFill>
              <a:srgbClr val="10CAA6"/>
            </a:solidFill>
          </a:ln>
        </p:spPr>
        <p:txBody>
          <a:bodyPr wrap="square" lIns="0" tIns="0" rIns="0" bIns="0" rtlCol="0"/>
          <a:lstStyle/>
          <a:p>
            <a:endParaRPr/>
          </a:p>
        </p:txBody>
      </p:sp>
      <p:sp>
        <p:nvSpPr>
          <p:cNvPr id="5" name="object 5"/>
          <p:cNvSpPr/>
          <p:nvPr/>
        </p:nvSpPr>
        <p:spPr>
          <a:xfrm>
            <a:off x="950300" y="3781425"/>
            <a:ext cx="1856994" cy="185700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562000" y="576004"/>
            <a:ext cx="4167504" cy="5082540"/>
          </a:xfrm>
          <a:custGeom>
            <a:avLst/>
            <a:gdLst/>
            <a:ahLst/>
            <a:cxnLst/>
            <a:rect l="l" t="t" r="r" b="b"/>
            <a:pathLst>
              <a:path w="4167504" h="5082540">
                <a:moveTo>
                  <a:pt x="4014597" y="0"/>
                </a:moveTo>
                <a:lnTo>
                  <a:pt x="152400" y="0"/>
                </a:lnTo>
                <a:lnTo>
                  <a:pt x="104231" y="7769"/>
                </a:lnTo>
                <a:lnTo>
                  <a:pt x="62396" y="29405"/>
                </a:lnTo>
                <a:lnTo>
                  <a:pt x="29405" y="62396"/>
                </a:lnTo>
                <a:lnTo>
                  <a:pt x="7769" y="104231"/>
                </a:lnTo>
                <a:lnTo>
                  <a:pt x="0" y="152400"/>
                </a:lnTo>
                <a:lnTo>
                  <a:pt x="0" y="4929606"/>
                </a:lnTo>
                <a:lnTo>
                  <a:pt x="7769" y="4977774"/>
                </a:lnTo>
                <a:lnTo>
                  <a:pt x="29405" y="5019609"/>
                </a:lnTo>
                <a:lnTo>
                  <a:pt x="62396" y="5052600"/>
                </a:lnTo>
                <a:lnTo>
                  <a:pt x="104231" y="5074236"/>
                </a:lnTo>
                <a:lnTo>
                  <a:pt x="152400" y="5082006"/>
                </a:lnTo>
                <a:lnTo>
                  <a:pt x="4014597" y="5082006"/>
                </a:lnTo>
                <a:lnTo>
                  <a:pt x="4062770" y="5074236"/>
                </a:lnTo>
                <a:lnTo>
                  <a:pt x="4104605" y="5052600"/>
                </a:lnTo>
                <a:lnTo>
                  <a:pt x="4137594" y="5019609"/>
                </a:lnTo>
                <a:lnTo>
                  <a:pt x="4159228" y="4977774"/>
                </a:lnTo>
                <a:lnTo>
                  <a:pt x="4166997" y="4929606"/>
                </a:lnTo>
                <a:lnTo>
                  <a:pt x="4166997" y="152400"/>
                </a:lnTo>
                <a:lnTo>
                  <a:pt x="4159228" y="104231"/>
                </a:lnTo>
                <a:lnTo>
                  <a:pt x="4137594" y="62396"/>
                </a:lnTo>
                <a:lnTo>
                  <a:pt x="4104605" y="29405"/>
                </a:lnTo>
                <a:lnTo>
                  <a:pt x="4062770" y="7769"/>
                </a:lnTo>
                <a:lnTo>
                  <a:pt x="4014597" y="0"/>
                </a:lnTo>
                <a:close/>
              </a:path>
            </a:pathLst>
          </a:custGeom>
          <a:solidFill>
            <a:srgbClr val="EA4E00"/>
          </a:solidFill>
        </p:spPr>
        <p:txBody>
          <a:bodyPr wrap="square" lIns="0" tIns="0" rIns="0" bIns="0" rtlCol="0"/>
          <a:lstStyle/>
          <a:p>
            <a:endParaRPr/>
          </a:p>
        </p:txBody>
      </p:sp>
      <p:sp>
        <p:nvSpPr>
          <p:cNvPr id="7" name="object 7"/>
          <p:cNvSpPr txBox="1"/>
          <p:nvPr/>
        </p:nvSpPr>
        <p:spPr>
          <a:xfrm>
            <a:off x="5833471" y="965909"/>
            <a:ext cx="3551829" cy="625812"/>
          </a:xfrm>
          <a:prstGeom prst="rect">
            <a:avLst/>
          </a:prstGeom>
        </p:spPr>
        <p:txBody>
          <a:bodyPr vert="horz" wrap="square" lIns="0" tIns="12700" rIns="0" bIns="0" rtlCol="0">
            <a:spAutoFit/>
          </a:bodyPr>
          <a:lstStyle/>
          <a:p>
            <a:pPr marL="12700" marR="5080">
              <a:spcBef>
                <a:spcPts val="100"/>
              </a:spcBef>
            </a:pPr>
            <a:r>
              <a:rPr lang="es-ES" sz="1300" b="1" spc="-5" dirty="0">
                <a:solidFill>
                  <a:srgbClr val="FFFFFF"/>
                </a:solidFill>
                <a:latin typeface="Arial"/>
                <a:cs typeface="Arial"/>
              </a:rPr>
              <a:t>En pocas palabras, el método de KOKORO lingua es...  </a:t>
            </a:r>
            <a:endParaRPr lang="en-MX" sz="1300" b="1" spc="-5" dirty="0">
              <a:solidFill>
                <a:srgbClr val="FFFFFF"/>
              </a:solidFill>
              <a:latin typeface="Arial"/>
              <a:cs typeface="Arial"/>
            </a:endParaRPr>
          </a:p>
          <a:p>
            <a:pPr marL="12700" marR="5080">
              <a:lnSpc>
                <a:spcPct val="100000"/>
              </a:lnSpc>
              <a:spcBef>
                <a:spcPts val="100"/>
              </a:spcBef>
            </a:pPr>
            <a:endParaRPr lang="en-GB" sz="1300" b="1" spc="-5" dirty="0">
              <a:solidFill>
                <a:srgbClr val="FFFFFF"/>
              </a:solidFill>
              <a:latin typeface="Arial"/>
              <a:cs typeface="Arial"/>
            </a:endParaRPr>
          </a:p>
        </p:txBody>
      </p:sp>
      <p:sp>
        <p:nvSpPr>
          <p:cNvPr id="8" name="object 8"/>
          <p:cNvSpPr txBox="1"/>
          <p:nvPr/>
        </p:nvSpPr>
        <p:spPr>
          <a:xfrm>
            <a:off x="5833471" y="1495425"/>
            <a:ext cx="3780429" cy="4011355"/>
          </a:xfrm>
          <a:prstGeom prst="rect">
            <a:avLst/>
          </a:prstGeom>
        </p:spPr>
        <p:txBody>
          <a:bodyPr vert="horz" wrap="square" lIns="0" tIns="12700" rIns="0" bIns="0" rtlCol="0">
            <a:spAutoFit/>
          </a:bodyPr>
          <a:lstStyle/>
          <a:p>
            <a:pPr marL="183515" marR="15240" indent="-171450">
              <a:lnSpc>
                <a:spcPct val="100000"/>
              </a:lnSpc>
              <a:spcBef>
                <a:spcPts val="100"/>
              </a:spcBef>
              <a:buFont typeface="Wingdings" pitchFamily="2" charset="2"/>
              <a:buChar char="Ø"/>
            </a:pPr>
            <a:r>
              <a:rPr lang="es-ES" sz="1200" spc="65" dirty="0">
                <a:solidFill>
                  <a:srgbClr val="FFFFFF"/>
                </a:solidFill>
                <a:latin typeface="Arial"/>
                <a:cs typeface="Arial"/>
              </a:rPr>
              <a:t>Diversión y placer: ¡a los niños les encantará aprender inglés! </a:t>
            </a:r>
            <a:endParaRPr lang="en-GB" sz="1200" spc="65" dirty="0">
              <a:solidFill>
                <a:srgbClr val="FFFFFF"/>
              </a:solidFill>
              <a:latin typeface="Arial"/>
              <a:cs typeface="Arial"/>
            </a:endParaRPr>
          </a:p>
          <a:p>
            <a:pPr marL="183515" marR="17145" indent="-171450">
              <a:spcBef>
                <a:spcPts val="565"/>
              </a:spcBef>
              <a:buFont typeface="Wingdings" pitchFamily="2" charset="2"/>
              <a:buChar char="Ø"/>
            </a:pPr>
            <a:r>
              <a:rPr lang="es-ES" sz="1200" spc="65" dirty="0">
                <a:solidFill>
                  <a:srgbClr val="FFFFFF"/>
                </a:solidFill>
                <a:latin typeface="Arial"/>
                <a:cs typeface="Arial"/>
              </a:rPr>
              <a:t>Una trayectoria educativa precisa, determinada con un equipo experto y multidisciplinario.</a:t>
            </a:r>
            <a:r>
              <a:rPr lang="es-ES" dirty="0"/>
              <a:t> </a:t>
            </a:r>
            <a:endParaRPr lang="en-GB" sz="1200" spc="65" dirty="0">
              <a:solidFill>
                <a:srgbClr val="FFFFFF"/>
              </a:solidFill>
              <a:latin typeface="Arial"/>
              <a:cs typeface="Arial"/>
            </a:endParaRPr>
          </a:p>
          <a:p>
            <a:pPr marL="183515" marR="15240" indent="-171450">
              <a:spcBef>
                <a:spcPts val="100"/>
              </a:spcBef>
              <a:buFont typeface="Wingdings" pitchFamily="2" charset="2"/>
              <a:buChar char="Ø"/>
            </a:pPr>
            <a:r>
              <a:rPr lang="es-ES" sz="1200" spc="65" dirty="0">
                <a:solidFill>
                  <a:srgbClr val="FFFFFF"/>
                </a:solidFill>
                <a:latin typeface="Arial"/>
                <a:cs typeface="Arial"/>
              </a:rPr>
              <a:t>Un enfoque cuidadoso y humano, sin presiones, que también se inspira en el modelo Montessori y el programa Cambridge First. </a:t>
            </a:r>
            <a:endParaRPr lang="en-GB" sz="1200" spc="65" dirty="0">
              <a:solidFill>
                <a:srgbClr val="FFFFFF"/>
              </a:solidFill>
              <a:latin typeface="Arial"/>
              <a:cs typeface="Arial"/>
            </a:endParaRPr>
          </a:p>
          <a:p>
            <a:pPr marL="183515" marR="13335" indent="-171450">
              <a:lnSpc>
                <a:spcPct val="100000"/>
              </a:lnSpc>
              <a:spcBef>
                <a:spcPts val="570"/>
              </a:spcBef>
              <a:buFont typeface="Wingdings" pitchFamily="2" charset="2"/>
              <a:buChar char="Ø"/>
            </a:pPr>
            <a:r>
              <a:rPr lang="es-ES" sz="1200" spc="15" dirty="0">
                <a:solidFill>
                  <a:srgbClr val="FFFFFF"/>
                </a:solidFill>
                <a:latin typeface="Arial"/>
                <a:cs typeface="Arial"/>
              </a:rPr>
              <a:t>Aprendiendo al ritmo del niño, de una manera suave. </a:t>
            </a:r>
            <a:endParaRPr lang="en-GB" sz="1200" spc="15" dirty="0">
              <a:solidFill>
                <a:srgbClr val="FFFFFF"/>
              </a:solidFill>
              <a:latin typeface="Arial"/>
              <a:cs typeface="Arial"/>
            </a:endParaRPr>
          </a:p>
          <a:p>
            <a:pPr marL="183515" marR="13335" indent="-171450">
              <a:spcBef>
                <a:spcPts val="570"/>
              </a:spcBef>
              <a:buFont typeface="Wingdings" pitchFamily="2" charset="2"/>
              <a:buChar char="Ø"/>
            </a:pPr>
            <a:r>
              <a:rPr lang="es-ES" sz="1200" spc="15" dirty="0">
                <a:solidFill>
                  <a:srgbClr val="FFFFFF"/>
                </a:solidFill>
                <a:latin typeface="Arial"/>
                <a:cs typeface="Arial"/>
              </a:rPr>
              <a:t>Una innovación pedagógica, basada en el aprendizaje entre iguales.</a:t>
            </a:r>
          </a:p>
          <a:p>
            <a:pPr marL="183515" marR="13335" indent="-171450">
              <a:spcBef>
                <a:spcPts val="570"/>
              </a:spcBef>
              <a:buFont typeface="Wingdings" pitchFamily="2" charset="2"/>
              <a:buChar char="Ø"/>
            </a:pPr>
            <a:r>
              <a:rPr lang="es-ES" sz="1200" spc="15" dirty="0">
                <a:solidFill>
                  <a:srgbClr val="FFFFFF"/>
                </a:solidFill>
                <a:latin typeface="Arial"/>
                <a:cs typeface="Arial"/>
              </a:rPr>
              <a:t>Finalista en el BETT de Londres y apoyada por el Ministerio de Educación francés (Medalla de Oro Concurso Internacional Lépine, premio GESS en Dubái...). </a:t>
            </a:r>
            <a:endParaRPr lang="en-GB" sz="1200" spc="15" dirty="0">
              <a:solidFill>
                <a:srgbClr val="FFFFFF"/>
              </a:solidFill>
              <a:latin typeface="Arial"/>
              <a:cs typeface="Arial"/>
            </a:endParaRPr>
          </a:p>
          <a:p>
            <a:pPr marL="183515" marR="6350" indent="-171450">
              <a:spcBef>
                <a:spcPts val="570"/>
              </a:spcBef>
              <a:buFont typeface="Wingdings" pitchFamily="2" charset="2"/>
              <a:buChar char="Ø"/>
            </a:pPr>
            <a:r>
              <a:rPr lang="es-ES" sz="1200" spc="15" dirty="0">
                <a:solidFill>
                  <a:srgbClr val="FFFFFF"/>
                </a:solidFill>
                <a:latin typeface="Arial"/>
                <a:cs typeface="Arial"/>
              </a:rPr>
              <a:t>Una herramienta que utiliza los principios de la psicología positiva para desarrollar la confianza en sí mismo, la autonomía y la alegría a través de la experiencia.</a:t>
            </a:r>
            <a:r>
              <a:rPr lang="en-MX" sz="1200" spc="15" dirty="0">
                <a:solidFill>
                  <a:srgbClr val="FFFFFF"/>
                </a:solidFill>
                <a:latin typeface="Arial"/>
                <a:cs typeface="Arial"/>
              </a:rPr>
              <a:t> </a:t>
            </a:r>
            <a:endParaRPr lang="en-GB" sz="1200" spc="15" dirty="0">
              <a:solidFill>
                <a:srgbClr val="FFFFFF"/>
              </a:solidFill>
              <a:latin typeface="Arial"/>
              <a:cs typeface="Arial"/>
            </a:endParaRPr>
          </a:p>
        </p:txBody>
      </p:sp>
      <p:sp>
        <p:nvSpPr>
          <p:cNvPr id="9" name="object 9"/>
          <p:cNvSpPr txBox="1"/>
          <p:nvPr/>
        </p:nvSpPr>
        <p:spPr>
          <a:xfrm>
            <a:off x="5549300" y="5853905"/>
            <a:ext cx="4192904" cy="1872307"/>
          </a:xfrm>
          <a:prstGeom prst="rect">
            <a:avLst/>
          </a:prstGeom>
        </p:spPr>
        <p:txBody>
          <a:bodyPr vert="horz" wrap="square" lIns="0" tIns="12700" rIns="0" bIns="0" rtlCol="0">
            <a:spAutoFit/>
          </a:bodyPr>
          <a:lstStyle/>
          <a:p>
            <a:pPr marL="12700" marR="5080" algn="just">
              <a:lnSpc>
                <a:spcPct val="100000"/>
              </a:lnSpc>
              <a:spcBef>
                <a:spcPts val="100"/>
              </a:spcBef>
            </a:pPr>
            <a:r>
              <a:rPr lang="es-ES" sz="1200" spc="75" dirty="0">
                <a:solidFill>
                  <a:srgbClr val="3D3D3D"/>
                </a:solidFill>
                <a:latin typeface="Arial"/>
                <a:cs typeface="Arial"/>
              </a:rPr>
              <a:t>Según una gráfica computarizada publicada por HEC Montreal, la tasa de retención para la enseñanza entre pares es del 90% 24 horas después del curso. El estudiante es activo y reflexivo, lo que permite que esta tasa de retención sea mucho más alta que la de otros métodos. </a:t>
            </a:r>
            <a:endParaRPr lang="en-MX" sz="1200" spc="75" dirty="0">
              <a:solidFill>
                <a:srgbClr val="3D3D3D"/>
              </a:solidFill>
              <a:latin typeface="Arial"/>
              <a:cs typeface="Arial"/>
            </a:endParaRPr>
          </a:p>
          <a:p>
            <a:r>
              <a:rPr lang="es-ES" sz="1200" spc="75" dirty="0">
                <a:solidFill>
                  <a:srgbClr val="3D3D3D"/>
                </a:solidFill>
                <a:latin typeface="Arial"/>
                <a:cs typeface="Arial"/>
              </a:rPr>
              <a:t> </a:t>
            </a:r>
            <a:endParaRPr lang="en-MX" sz="1200" spc="75" dirty="0">
              <a:solidFill>
                <a:srgbClr val="3D3D3D"/>
              </a:solidFill>
              <a:latin typeface="Arial"/>
              <a:cs typeface="Arial"/>
            </a:endParaRPr>
          </a:p>
          <a:p>
            <a:r>
              <a:rPr lang="es-ES" sz="1200" spc="75" dirty="0">
                <a:solidFill>
                  <a:srgbClr val="3D3D3D"/>
                </a:solidFill>
                <a:latin typeface="Arial"/>
                <a:cs typeface="Arial"/>
              </a:rPr>
              <a:t>Y los resultados están ahí: en un año, los niños aprenden un promedio de 250 palabras.</a:t>
            </a:r>
            <a:endParaRPr lang="en-MX" sz="1200" spc="75" dirty="0">
              <a:solidFill>
                <a:srgbClr val="3D3D3D"/>
              </a:solidFill>
              <a:latin typeface="Arial"/>
              <a:cs typeface="Arial"/>
            </a:endParaRPr>
          </a:p>
          <a:p>
            <a:pPr marL="12700" marR="5080" algn="just">
              <a:lnSpc>
                <a:spcPct val="100000"/>
              </a:lnSpc>
              <a:spcBef>
                <a:spcPts val="100"/>
              </a:spcBef>
            </a:pPr>
            <a:endParaRPr lang="en-GB" sz="1200" spc="75" dirty="0">
              <a:solidFill>
                <a:srgbClr val="3D3D3D"/>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0300" y="507422"/>
            <a:ext cx="4107179" cy="628377"/>
          </a:xfrm>
          <a:prstGeom prst="rect">
            <a:avLst/>
          </a:prstGeom>
        </p:spPr>
        <p:txBody>
          <a:bodyPr vert="horz" wrap="square" lIns="0" tIns="12700" rIns="0" bIns="0" rtlCol="0">
            <a:spAutoFit/>
          </a:bodyPr>
          <a:lstStyle/>
          <a:p>
            <a:r>
              <a:rPr lang="es-ES" sz="2000" dirty="0"/>
              <a:t>Una oferta especial para apoyar a familias durante el confinamiento</a:t>
            </a:r>
            <a:endParaRPr lang="en-MX" sz="2000" dirty="0"/>
          </a:p>
        </p:txBody>
      </p:sp>
      <p:sp>
        <p:nvSpPr>
          <p:cNvPr id="3" name="object 3"/>
          <p:cNvSpPr txBox="1"/>
          <p:nvPr/>
        </p:nvSpPr>
        <p:spPr>
          <a:xfrm>
            <a:off x="859494" y="1470075"/>
            <a:ext cx="4197985" cy="2705869"/>
          </a:xfrm>
          <a:prstGeom prst="rect">
            <a:avLst/>
          </a:prstGeom>
        </p:spPr>
        <p:txBody>
          <a:bodyPr vert="horz" wrap="square" lIns="0" tIns="12700" rIns="0" bIns="0" rtlCol="0">
            <a:spAutoFit/>
          </a:bodyPr>
          <a:lstStyle/>
          <a:p>
            <a:pPr marL="12700" marR="5080" algn="just">
              <a:spcBef>
                <a:spcPts val="100"/>
              </a:spcBef>
            </a:pPr>
            <a:r>
              <a:rPr lang="es-ES" sz="1150" spc="75" dirty="0">
                <a:solidFill>
                  <a:srgbClr val="3D3D3D"/>
                </a:solidFill>
                <a:latin typeface="Arial"/>
                <a:cs typeface="Arial"/>
              </a:rPr>
              <a:t>Porque no siempre es fácil mantener a los niños ocupados inteligentemente durante el confinamiento, KOKORO lingua ofrece a las familias y a las escuelas 4 vídeos para aprender inglés GRATIS. </a:t>
            </a:r>
            <a:endParaRPr lang="en-MX" sz="1150" spc="75" dirty="0">
              <a:solidFill>
                <a:srgbClr val="3D3D3D"/>
              </a:solidFill>
              <a:latin typeface="Arial"/>
              <a:cs typeface="Arial"/>
            </a:endParaRPr>
          </a:p>
          <a:p>
            <a:pPr marL="12700" marR="5080" algn="just">
              <a:lnSpc>
                <a:spcPct val="100000"/>
              </a:lnSpc>
              <a:spcBef>
                <a:spcPts val="100"/>
              </a:spcBef>
            </a:pPr>
            <a:r>
              <a:rPr lang="en-GB" sz="1150" spc="75" dirty="0">
                <a:solidFill>
                  <a:srgbClr val="3D3D3D"/>
                </a:solidFill>
                <a:latin typeface="Arial"/>
                <a:cs typeface="Arial"/>
              </a:rPr>
              <a:t> </a:t>
            </a:r>
          </a:p>
          <a:p>
            <a:pPr marL="12700" marR="5080" algn="just">
              <a:spcBef>
                <a:spcPts val="100"/>
              </a:spcBef>
            </a:pPr>
            <a:r>
              <a:rPr lang="es-ES" sz="1150" spc="75" dirty="0">
                <a:solidFill>
                  <a:srgbClr val="3D3D3D"/>
                </a:solidFill>
                <a:latin typeface="Arial"/>
                <a:cs typeface="Arial"/>
              </a:rPr>
              <a:t>Así, los niños seguirán siendo acompañados en su desarrollo durante este delicado período, de manera alegre y positiva. </a:t>
            </a:r>
            <a:endParaRPr lang="en-MX" sz="1150" spc="75" dirty="0">
              <a:solidFill>
                <a:srgbClr val="3D3D3D"/>
              </a:solidFill>
              <a:latin typeface="Arial"/>
              <a:cs typeface="Arial"/>
            </a:endParaRPr>
          </a:p>
          <a:p>
            <a:pPr marL="12700" marR="5080" algn="just">
              <a:lnSpc>
                <a:spcPct val="100000"/>
              </a:lnSpc>
              <a:spcBef>
                <a:spcPts val="100"/>
              </a:spcBef>
            </a:pPr>
            <a:endParaRPr lang="en-GB" sz="1150" spc="75" dirty="0">
              <a:solidFill>
                <a:srgbClr val="3D3D3D"/>
              </a:solidFill>
              <a:latin typeface="Arial"/>
              <a:cs typeface="Arial"/>
            </a:endParaRPr>
          </a:p>
          <a:p>
            <a:r>
              <a:rPr lang="es-ES" sz="1150" spc="75" dirty="0">
                <a:solidFill>
                  <a:srgbClr val="3D3D3D"/>
                </a:solidFill>
                <a:latin typeface="Arial"/>
                <a:cs typeface="Arial"/>
              </a:rPr>
              <a:t>A partir de entonces, fiel a su enfoque solidario, KOKORO lingua seguirá ofreciendo un programa completo de un año a una familia o escuela en dificultades, aquí o en otro lugar, por cada programa adquirido (precio: 119 euros/año para las familias, 295 euros/año para las escuelas).</a:t>
            </a:r>
            <a:endParaRPr lang="en-MX" sz="1150" spc="75" dirty="0">
              <a:solidFill>
                <a:srgbClr val="3D3D3D"/>
              </a:solidFill>
              <a:latin typeface="Arial"/>
              <a:cs typeface="Arial"/>
            </a:endParaRPr>
          </a:p>
        </p:txBody>
      </p:sp>
      <p:sp>
        <p:nvSpPr>
          <p:cNvPr id="4" name="object 4"/>
          <p:cNvSpPr/>
          <p:nvPr/>
        </p:nvSpPr>
        <p:spPr>
          <a:xfrm>
            <a:off x="859495" y="4281397"/>
            <a:ext cx="4271904" cy="27740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49300" y="507422"/>
            <a:ext cx="4191864" cy="1054135"/>
          </a:xfrm>
          <a:prstGeom prst="rect">
            <a:avLst/>
          </a:prstGeom>
        </p:spPr>
        <p:txBody>
          <a:bodyPr vert="horz" wrap="square" lIns="0" tIns="12700" rIns="0" bIns="0" rtlCol="0">
            <a:spAutoFit/>
          </a:bodyPr>
          <a:lstStyle/>
          <a:p>
            <a:pPr marL="12700" marR="5080">
              <a:spcBef>
                <a:spcPts val="100"/>
              </a:spcBef>
            </a:pPr>
            <a:r>
              <a:rPr lang="es-ES" sz="2200" b="1" spc="60" dirty="0">
                <a:solidFill>
                  <a:srgbClr val="10CAA6"/>
                </a:solidFill>
                <a:latin typeface="Arial"/>
                <a:cs typeface="Arial"/>
              </a:rPr>
              <a:t>Testimonios de los usuarios</a:t>
            </a:r>
            <a:endParaRPr lang="en-MX" sz="2200" b="1" spc="60" dirty="0">
              <a:solidFill>
                <a:srgbClr val="10CAA6"/>
              </a:solidFill>
              <a:latin typeface="Arial"/>
              <a:cs typeface="Arial"/>
            </a:endParaRPr>
          </a:p>
          <a:p>
            <a:pPr marL="12700" marR="5080">
              <a:lnSpc>
                <a:spcPct val="100000"/>
              </a:lnSpc>
              <a:spcBef>
                <a:spcPts val="100"/>
              </a:spcBef>
            </a:pPr>
            <a:r>
              <a:rPr lang="en-GB" sz="2200" b="1" spc="60" dirty="0">
                <a:solidFill>
                  <a:srgbClr val="10CAA6"/>
                </a:solidFill>
                <a:latin typeface="Arial"/>
                <a:cs typeface="Arial"/>
              </a:rPr>
              <a:t>
</a:t>
            </a:r>
            <a:endParaRPr lang="en-GB" sz="2200" dirty="0">
              <a:latin typeface="Arial"/>
              <a:cs typeface="Arial"/>
            </a:endParaRPr>
          </a:p>
        </p:txBody>
      </p:sp>
      <p:sp>
        <p:nvSpPr>
          <p:cNvPr id="6" name="object 6"/>
          <p:cNvSpPr/>
          <p:nvPr/>
        </p:nvSpPr>
        <p:spPr>
          <a:xfrm>
            <a:off x="6761898" y="3341447"/>
            <a:ext cx="1767205" cy="345440"/>
          </a:xfrm>
          <a:custGeom>
            <a:avLst/>
            <a:gdLst/>
            <a:ahLst/>
            <a:cxnLst/>
            <a:rect l="l" t="t" r="r" b="b"/>
            <a:pathLst>
              <a:path w="1767204" h="345439">
                <a:moveTo>
                  <a:pt x="1614754" y="0"/>
                </a:moveTo>
                <a:lnTo>
                  <a:pt x="152400" y="0"/>
                </a:lnTo>
                <a:lnTo>
                  <a:pt x="104231" y="7769"/>
                </a:lnTo>
                <a:lnTo>
                  <a:pt x="62396" y="29405"/>
                </a:lnTo>
                <a:lnTo>
                  <a:pt x="29405" y="62396"/>
                </a:lnTo>
                <a:lnTo>
                  <a:pt x="7769" y="104231"/>
                </a:lnTo>
                <a:lnTo>
                  <a:pt x="0" y="152400"/>
                </a:lnTo>
                <a:lnTo>
                  <a:pt x="0" y="192709"/>
                </a:lnTo>
                <a:lnTo>
                  <a:pt x="7769" y="240877"/>
                </a:lnTo>
                <a:lnTo>
                  <a:pt x="29405" y="282712"/>
                </a:lnTo>
                <a:lnTo>
                  <a:pt x="62396" y="315703"/>
                </a:lnTo>
                <a:lnTo>
                  <a:pt x="104231" y="337339"/>
                </a:lnTo>
                <a:lnTo>
                  <a:pt x="152400" y="345109"/>
                </a:lnTo>
                <a:lnTo>
                  <a:pt x="1614754" y="345109"/>
                </a:lnTo>
                <a:lnTo>
                  <a:pt x="1662922" y="337339"/>
                </a:lnTo>
                <a:lnTo>
                  <a:pt x="1704757" y="315703"/>
                </a:lnTo>
                <a:lnTo>
                  <a:pt x="1737748" y="282712"/>
                </a:lnTo>
                <a:lnTo>
                  <a:pt x="1759384" y="240877"/>
                </a:lnTo>
                <a:lnTo>
                  <a:pt x="1767154" y="192709"/>
                </a:lnTo>
                <a:lnTo>
                  <a:pt x="1767154" y="152400"/>
                </a:lnTo>
                <a:lnTo>
                  <a:pt x="1759384" y="104231"/>
                </a:lnTo>
                <a:lnTo>
                  <a:pt x="1737748" y="62396"/>
                </a:lnTo>
                <a:lnTo>
                  <a:pt x="1704757" y="29405"/>
                </a:lnTo>
                <a:lnTo>
                  <a:pt x="1662922" y="7769"/>
                </a:lnTo>
                <a:lnTo>
                  <a:pt x="1614754" y="0"/>
                </a:lnTo>
                <a:close/>
              </a:path>
            </a:pathLst>
          </a:custGeom>
          <a:solidFill>
            <a:srgbClr val="EA4E00"/>
          </a:solidFill>
        </p:spPr>
        <p:txBody>
          <a:bodyPr wrap="square" lIns="0" tIns="0" rIns="0" bIns="0" rtlCol="0"/>
          <a:lstStyle/>
          <a:p>
            <a:pPr algn="ctr"/>
            <a:r>
              <a:rPr lang="fr-CH" sz="1400" dirty="0">
                <a:solidFill>
                  <a:schemeClr val="bg1"/>
                </a:solidFill>
                <a:latin typeface="Arial" panose="020B0604020202020204" pitchFamily="34" charset="0"/>
                <a:cs typeface="Arial" panose="020B0604020202020204" pitchFamily="34" charset="0"/>
              </a:rPr>
              <a:t>VER EL VÍDEO</a:t>
            </a:r>
            <a:endParaRPr sz="1400" dirty="0">
              <a:solidFill>
                <a:schemeClr val="bg1"/>
              </a:solidFill>
              <a:latin typeface="Arial" panose="020B0604020202020204" pitchFamily="34" charset="0"/>
              <a:cs typeface="Arial" panose="020B0604020202020204" pitchFamily="34" charset="0"/>
            </a:endParaRPr>
          </a:p>
        </p:txBody>
      </p:sp>
      <p:sp>
        <p:nvSpPr>
          <p:cNvPr id="7" name="object 7"/>
          <p:cNvSpPr txBox="1"/>
          <p:nvPr/>
        </p:nvSpPr>
        <p:spPr>
          <a:xfrm>
            <a:off x="5562003" y="3687839"/>
            <a:ext cx="4509097" cy="3367589"/>
          </a:xfrm>
          <a:prstGeom prst="rect">
            <a:avLst/>
          </a:prstGeom>
        </p:spPr>
        <p:txBody>
          <a:bodyPr vert="horz" wrap="square" lIns="0" tIns="12700" rIns="0" bIns="0" rtlCol="0">
            <a:spAutoFit/>
          </a:bodyPr>
          <a:lstStyle/>
          <a:p>
            <a:r>
              <a:rPr lang="es-ES" sz="1400" b="1" dirty="0">
                <a:solidFill>
                  <a:srgbClr val="EA4E00"/>
                </a:solidFill>
                <a:latin typeface="Arial" panose="020B0604020202020204" pitchFamily="34" charset="0"/>
                <a:cs typeface="Arial" panose="020B0604020202020204" pitchFamily="34" charset="0"/>
              </a:rPr>
              <a:t>Los niños </a:t>
            </a:r>
            <a:endParaRPr lang="en-GB" sz="1400" b="1" dirty="0">
              <a:solidFill>
                <a:srgbClr val="EA4E00"/>
              </a:solidFill>
              <a:latin typeface="Arial" panose="020B0604020202020204" pitchFamily="34" charset="0"/>
              <a:cs typeface="Arial" panose="020B0604020202020204" pitchFamily="34" charset="0"/>
            </a:endParaRPr>
          </a:p>
          <a:p>
            <a:endParaRPr lang="en-GB" sz="1200" i="1" spc="75" dirty="0">
              <a:solidFill>
                <a:srgbClr val="3D3D3D"/>
              </a:solidFill>
              <a:latin typeface="Arial"/>
              <a:cs typeface="Arial"/>
            </a:endParaRPr>
          </a:p>
          <a:p>
            <a:r>
              <a:rPr lang="es-ES" sz="1200" i="1" spc="75" dirty="0">
                <a:solidFill>
                  <a:srgbClr val="3D3D3D"/>
                </a:solidFill>
                <a:latin typeface="Arial"/>
                <a:cs typeface="Arial"/>
              </a:rPr>
              <a:t>"Me hace querer seguir aprendiendo”</a:t>
            </a:r>
            <a:endParaRPr lang="en-GB" sz="1200" i="1" spc="75" dirty="0">
              <a:solidFill>
                <a:srgbClr val="3D3D3D"/>
              </a:solidFill>
              <a:latin typeface="Arial"/>
              <a:cs typeface="Arial"/>
            </a:endParaRPr>
          </a:p>
          <a:p>
            <a:r>
              <a:rPr lang="en-GB" sz="1200" spc="75" dirty="0">
                <a:solidFill>
                  <a:srgbClr val="3D3D3D"/>
                </a:solidFill>
                <a:latin typeface="Arial"/>
                <a:cs typeface="Arial"/>
              </a:rPr>
              <a:t>Valentino </a:t>
            </a:r>
          </a:p>
          <a:p>
            <a:endParaRPr lang="en-GB" sz="1200" spc="75" dirty="0">
              <a:solidFill>
                <a:srgbClr val="3D3D3D"/>
              </a:solidFill>
              <a:latin typeface="Arial"/>
              <a:cs typeface="Arial"/>
            </a:endParaRPr>
          </a:p>
          <a:p>
            <a:r>
              <a:rPr lang="es-ES" sz="1200" i="1" spc="75" dirty="0">
                <a:solidFill>
                  <a:srgbClr val="3D3D3D"/>
                </a:solidFill>
                <a:latin typeface="Arial"/>
                <a:cs typeface="Arial"/>
              </a:rPr>
              <a:t>"Me encantan estos vídeos, están genial, ¡mi profesor de inglés tiene mi edad! Siento que estoy aprendiendo con amigos. Ya sé cómo decir: ¡Hola, me llamo Leila!”</a:t>
            </a:r>
          </a:p>
          <a:p>
            <a:pPr algn="r"/>
            <a:r>
              <a:rPr lang="es-ES" sz="1200" i="1" spc="75" dirty="0">
                <a:solidFill>
                  <a:srgbClr val="3D3D3D"/>
                </a:solidFill>
                <a:latin typeface="Arial"/>
                <a:cs typeface="Arial"/>
              </a:rPr>
              <a:t> </a:t>
            </a:r>
            <a:r>
              <a:rPr lang="en-GB" sz="1200" spc="75" dirty="0">
                <a:solidFill>
                  <a:srgbClr val="3D3D3D"/>
                </a:solidFill>
                <a:latin typeface="Arial"/>
                <a:cs typeface="Arial"/>
              </a:rPr>
              <a:t>Leila </a:t>
            </a:r>
          </a:p>
          <a:p>
            <a:endParaRPr lang="en-GB" sz="1200" spc="75" dirty="0">
              <a:solidFill>
                <a:srgbClr val="3D3D3D"/>
              </a:solidFill>
              <a:latin typeface="Arial"/>
              <a:cs typeface="Arial"/>
            </a:endParaRPr>
          </a:p>
          <a:p>
            <a:r>
              <a:rPr lang="es-ES" sz="1200" i="1" spc="75" dirty="0">
                <a:solidFill>
                  <a:srgbClr val="3D3D3D"/>
                </a:solidFill>
                <a:latin typeface="Arial"/>
                <a:cs typeface="Arial"/>
              </a:rPr>
              <a:t>"Lo encuentro muy divertido. Y, además, es muy guay porque hay niños que hablan inglés y cada semana cambiamos el vídeo. "</a:t>
            </a:r>
            <a:r>
              <a:rPr lang="en-MX" sz="1200" i="1" spc="75" dirty="0">
                <a:solidFill>
                  <a:srgbClr val="3D3D3D"/>
                </a:solidFill>
                <a:latin typeface="Arial"/>
                <a:cs typeface="Arial"/>
              </a:rPr>
              <a:t> </a:t>
            </a:r>
            <a:endParaRPr lang="en-GB" sz="1200" i="1" spc="75" dirty="0">
              <a:solidFill>
                <a:srgbClr val="3D3D3D"/>
              </a:solidFill>
              <a:latin typeface="Arial"/>
              <a:cs typeface="Arial"/>
            </a:endParaRPr>
          </a:p>
          <a:p>
            <a:pPr algn="r"/>
            <a:r>
              <a:rPr lang="en-GB" sz="1200" spc="75" dirty="0">
                <a:solidFill>
                  <a:srgbClr val="3D3D3D"/>
                </a:solidFill>
                <a:latin typeface="Arial"/>
                <a:cs typeface="Arial"/>
              </a:rPr>
              <a:t>Joshua </a:t>
            </a:r>
          </a:p>
          <a:p>
            <a:endParaRPr lang="en-GB" sz="1200" spc="75" dirty="0">
              <a:solidFill>
                <a:srgbClr val="3D3D3D"/>
              </a:solidFill>
              <a:latin typeface="Arial"/>
              <a:cs typeface="Arial"/>
            </a:endParaRPr>
          </a:p>
          <a:p>
            <a:r>
              <a:rPr lang="es-ES" sz="1200" i="1" spc="75" dirty="0">
                <a:solidFill>
                  <a:srgbClr val="3D3D3D"/>
                </a:solidFill>
                <a:latin typeface="Arial"/>
                <a:cs typeface="Arial"/>
              </a:rPr>
              <a:t>"Me gusta KOKORO, me ayuda a aprender inglés. Los niños, hablan y luego yo hago lo mismo." </a:t>
            </a:r>
          </a:p>
          <a:p>
            <a:pPr algn="r"/>
            <a:r>
              <a:rPr lang="en-GB" sz="1200" spc="75" dirty="0">
                <a:solidFill>
                  <a:srgbClr val="3D3D3D"/>
                </a:solidFill>
                <a:latin typeface="Arial"/>
                <a:cs typeface="Arial"/>
              </a:rPr>
              <a:t>Lily-Rose</a:t>
            </a:r>
          </a:p>
        </p:txBody>
      </p:sp>
      <p:sp>
        <p:nvSpPr>
          <p:cNvPr id="8" name="object 8"/>
          <p:cNvSpPr/>
          <p:nvPr/>
        </p:nvSpPr>
        <p:spPr>
          <a:xfrm>
            <a:off x="5562003" y="1470075"/>
            <a:ext cx="4166996" cy="1603209"/>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708900" y="3073284"/>
            <a:ext cx="2032265" cy="105157"/>
          </a:xfrm>
          <a:prstGeom prst="rect">
            <a:avLst/>
          </a:prstGeom>
        </p:spPr>
        <p:txBody>
          <a:bodyPr vert="horz" wrap="square" lIns="0" tIns="12700" rIns="0" bIns="0" rtlCol="0">
            <a:spAutoFit/>
          </a:bodyPr>
          <a:lstStyle/>
          <a:p>
            <a:pPr marL="12700">
              <a:lnSpc>
                <a:spcPct val="100000"/>
              </a:lnSpc>
              <a:spcBef>
                <a:spcPts val="100"/>
              </a:spcBef>
            </a:pPr>
            <a:r>
              <a:rPr lang="en-US" sz="600" spc="25" dirty="0">
                <a:solidFill>
                  <a:srgbClr val="3D3D3D"/>
                </a:solidFill>
                <a:latin typeface="Arial"/>
                <a:cs typeface="Arial"/>
              </a:rPr>
              <a:t>Créditos fotográficos: </a:t>
            </a:r>
            <a:r>
              <a:rPr sz="600" spc="-5" dirty="0" err="1">
                <a:solidFill>
                  <a:srgbClr val="3D3D3D"/>
                </a:solidFill>
                <a:latin typeface="Arial"/>
                <a:cs typeface="Arial"/>
              </a:rPr>
              <a:t>L’Alsace</a:t>
            </a:r>
            <a:r>
              <a:rPr sz="600" spc="-25" dirty="0">
                <a:solidFill>
                  <a:srgbClr val="3D3D3D"/>
                </a:solidFill>
                <a:latin typeface="Arial"/>
                <a:cs typeface="Arial"/>
              </a:rPr>
              <a:t> </a:t>
            </a:r>
            <a:r>
              <a:rPr sz="600" spc="30" dirty="0">
                <a:solidFill>
                  <a:srgbClr val="3D3D3D"/>
                </a:solidFill>
                <a:latin typeface="Arial"/>
                <a:cs typeface="Arial"/>
              </a:rPr>
              <a:t>–</a:t>
            </a:r>
            <a:r>
              <a:rPr sz="600" spc="-25" dirty="0">
                <a:solidFill>
                  <a:srgbClr val="3D3D3D"/>
                </a:solidFill>
                <a:latin typeface="Arial"/>
                <a:cs typeface="Arial"/>
              </a:rPr>
              <a:t> </a:t>
            </a:r>
            <a:r>
              <a:rPr sz="600" spc="20" dirty="0">
                <a:solidFill>
                  <a:srgbClr val="3D3D3D"/>
                </a:solidFill>
                <a:latin typeface="Arial"/>
                <a:cs typeface="Arial"/>
              </a:rPr>
              <a:t>Jean-François</a:t>
            </a:r>
            <a:r>
              <a:rPr sz="600" spc="-25" dirty="0">
                <a:solidFill>
                  <a:srgbClr val="3D3D3D"/>
                </a:solidFill>
                <a:latin typeface="Arial"/>
                <a:cs typeface="Arial"/>
              </a:rPr>
              <a:t> </a:t>
            </a:r>
            <a:r>
              <a:rPr sz="600" spc="-5" dirty="0">
                <a:solidFill>
                  <a:srgbClr val="3D3D3D"/>
                </a:solidFill>
                <a:latin typeface="Arial"/>
                <a:cs typeface="Arial"/>
              </a:rPr>
              <a:t>Frey</a:t>
            </a:r>
            <a:endParaRPr sz="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8338" y="575995"/>
            <a:ext cx="4196715" cy="2956707"/>
          </a:xfrm>
          <a:prstGeom prst="rect">
            <a:avLst/>
          </a:prstGeom>
        </p:spPr>
        <p:txBody>
          <a:bodyPr vert="horz" wrap="square" lIns="0" tIns="12700" rIns="0" bIns="0" rtlCol="0">
            <a:spAutoFit/>
          </a:bodyPr>
          <a:lstStyle/>
          <a:p>
            <a:r>
              <a:rPr lang="es-ES" sz="1400" b="1" dirty="0">
                <a:solidFill>
                  <a:srgbClr val="EA4E00"/>
                </a:solidFill>
                <a:latin typeface="Arial" panose="020B0604020202020204" pitchFamily="34" charset="0"/>
                <a:cs typeface="Arial" panose="020B0604020202020204" pitchFamily="34" charset="0"/>
              </a:rPr>
              <a:t>Los maestros </a:t>
            </a:r>
            <a:endParaRPr lang="en-MX" sz="1400" b="1" dirty="0">
              <a:solidFill>
                <a:srgbClr val="EA4E00"/>
              </a:solidFill>
              <a:latin typeface="Arial" panose="020B0604020202020204" pitchFamily="34" charset="0"/>
              <a:cs typeface="Arial" panose="020B0604020202020204" pitchFamily="34" charset="0"/>
            </a:endParaRPr>
          </a:p>
          <a:p>
            <a:pPr algn="just"/>
            <a:endParaRPr lang="en-GB" sz="1200" i="1" spc="-20" dirty="0">
              <a:solidFill>
                <a:srgbClr val="3D3D3D"/>
              </a:solidFill>
              <a:latin typeface="Arial"/>
              <a:cs typeface="Arial"/>
            </a:endParaRPr>
          </a:p>
          <a:p>
            <a:pPr algn="just"/>
            <a:r>
              <a:rPr lang="es-ES" sz="1180" i="1" spc="-10" dirty="0">
                <a:solidFill>
                  <a:srgbClr val="3D3D3D"/>
                </a:solidFill>
                <a:latin typeface="Arial"/>
                <a:cs typeface="Arial"/>
              </a:rPr>
              <a:t>“Uno de los chicos a los que normalmente no le gustan las clases de inglés, revisó el vídeo con su amigo y luego tuvo su clase en un grupo pequeño como de costumbre. Su participación era más voluntaria, ensayaba por su cuenta, ¡lo cual no hacía antes! Para los más tímidos, fue una gran victoria." </a:t>
            </a:r>
          </a:p>
          <a:p>
            <a:pPr algn="r"/>
            <a:r>
              <a:rPr lang="en-GB" sz="1200" spc="75" dirty="0">
                <a:solidFill>
                  <a:srgbClr val="3D3D3D"/>
                </a:solidFill>
                <a:latin typeface="Arial"/>
                <a:cs typeface="Arial"/>
              </a:rPr>
              <a:t>Camille y Amélie </a:t>
            </a:r>
          </a:p>
          <a:p>
            <a:pPr algn="just"/>
            <a:r>
              <a:rPr lang="en-GB" sz="1200" dirty="0">
                <a:latin typeface="Arial" panose="020B0604020202020204" pitchFamily="34" charset="0"/>
                <a:cs typeface="Arial" panose="020B0604020202020204" pitchFamily="34" charset="0"/>
              </a:rPr>
              <a:t> </a:t>
            </a:r>
          </a:p>
          <a:p>
            <a:r>
              <a:rPr lang="es-ES" sz="1180" i="1" spc="-10" dirty="0">
                <a:solidFill>
                  <a:srgbClr val="3D3D3D"/>
                </a:solidFill>
                <a:latin typeface="Arial"/>
                <a:cs typeface="Arial"/>
              </a:rPr>
              <a:t>"¡Esto es genial! Los estudiantes están encantados y piden ver el vídeo de nuevo. La enseñanza se convierte en un verdadero placer de nuevo cuando ves la emoción y la alegría que trae.”</a:t>
            </a:r>
            <a:br>
              <a:rPr lang="es-ES" sz="1180" i="1" spc="-10" dirty="0">
                <a:solidFill>
                  <a:srgbClr val="3D3D3D"/>
                </a:solidFill>
                <a:latin typeface="Arial"/>
                <a:cs typeface="Arial"/>
              </a:rPr>
            </a:br>
            <a:endParaRPr lang="es-ES" sz="1180" i="1" spc="-10" dirty="0">
              <a:solidFill>
                <a:srgbClr val="3D3D3D"/>
              </a:solidFill>
              <a:latin typeface="Arial"/>
              <a:cs typeface="Arial"/>
            </a:endParaRPr>
          </a:p>
          <a:p>
            <a:pPr algn="r"/>
            <a:r>
              <a:rPr lang="es-ES" sz="1200" i="1" spc="-10" dirty="0">
                <a:solidFill>
                  <a:srgbClr val="3D3D3D"/>
                </a:solidFill>
                <a:latin typeface="Arial"/>
                <a:cs typeface="Arial"/>
              </a:rPr>
              <a:t> </a:t>
            </a:r>
            <a:r>
              <a:rPr lang="en-GB" sz="1200" spc="75" dirty="0">
                <a:solidFill>
                  <a:srgbClr val="3D3D3D"/>
                </a:solidFill>
                <a:latin typeface="Arial"/>
                <a:cs typeface="Arial"/>
              </a:rPr>
              <a:t>Christiane </a:t>
            </a:r>
          </a:p>
          <a:p>
            <a:pPr algn="just"/>
            <a:r>
              <a:rPr lang="en-GB" sz="1200" dirty="0">
                <a:latin typeface="Arial" panose="020B0604020202020204" pitchFamily="34" charset="0"/>
                <a:cs typeface="Arial" panose="020B0604020202020204" pitchFamily="34" charset="0"/>
              </a:rPr>
              <a:t> </a:t>
            </a:r>
            <a:endParaRPr lang="en-GB" sz="1200" spc="75" dirty="0">
              <a:solidFill>
                <a:srgbClr val="3D3D3D"/>
              </a:solidFill>
              <a:latin typeface="Arial"/>
              <a:cs typeface="Arial"/>
            </a:endParaRPr>
          </a:p>
        </p:txBody>
      </p:sp>
      <p:sp>
        <p:nvSpPr>
          <p:cNvPr id="3" name="object 3"/>
          <p:cNvSpPr txBox="1"/>
          <p:nvPr/>
        </p:nvSpPr>
        <p:spPr>
          <a:xfrm>
            <a:off x="950300" y="4734923"/>
            <a:ext cx="4196715" cy="2413481"/>
          </a:xfrm>
          <a:prstGeom prst="rect">
            <a:avLst/>
          </a:prstGeom>
          <a:ln>
            <a:noFill/>
          </a:ln>
        </p:spPr>
        <p:txBody>
          <a:bodyPr vert="horz" wrap="square" lIns="0" tIns="12700" rIns="0" bIns="0" rtlCol="0">
            <a:spAutoFit/>
          </a:bodyPr>
          <a:lstStyle/>
          <a:p>
            <a:pPr algn="just"/>
            <a:r>
              <a:rPr lang="es-ES" sz="1200" i="1" spc="-20" dirty="0">
                <a:solidFill>
                  <a:srgbClr val="3D3D3D"/>
                </a:solidFill>
                <a:latin typeface="Arial"/>
                <a:cs typeface="Arial"/>
              </a:rPr>
              <a:t>"Los padres están entusiasmados. Nuestra escuela siempre ha estado abierta a proyectos innovadores. La fuerza del concepto de KOKORO es su carácter lúdico. No hay presión por los resultados, no pedimos nada a los estudiantes excepto disfrutar viendo los vídeos." </a:t>
            </a:r>
          </a:p>
          <a:p>
            <a:pPr algn="r"/>
            <a:r>
              <a:rPr sz="1200" spc="55" dirty="0">
                <a:solidFill>
                  <a:srgbClr val="3D3D3D"/>
                </a:solidFill>
                <a:latin typeface="Arial"/>
                <a:cs typeface="Arial"/>
              </a:rPr>
              <a:t>Isabelle</a:t>
            </a:r>
            <a:endParaRPr sz="1200" dirty="0">
              <a:latin typeface="Arial"/>
              <a:cs typeface="Arial"/>
            </a:endParaRPr>
          </a:p>
          <a:p>
            <a:pPr algn="just"/>
            <a:endParaRPr lang="fr-CH" sz="1200" dirty="0">
              <a:latin typeface="Arial" panose="020B0604020202020204" pitchFamily="34" charset="0"/>
              <a:cs typeface="Arial" panose="020B0604020202020204" pitchFamily="34" charset="0"/>
            </a:endParaRPr>
          </a:p>
          <a:p>
            <a:pPr algn="just"/>
            <a:r>
              <a:rPr lang="es-ES" sz="1200" i="1" spc="-20" dirty="0">
                <a:solidFill>
                  <a:srgbClr val="3D3D3D"/>
                </a:solidFill>
                <a:latin typeface="Arial"/>
                <a:cs typeface="Arial"/>
              </a:rPr>
              <a:t>"Estamos muy satisfechos con esta aventura. Las sesiones están muy bien construidas: apreciamos el ritmo de estas actividades. Crea una rutina agradable para nosotros y los niños. ¡Un día de escuela es necesariamente un día con KOKORO!”</a:t>
            </a:r>
          </a:p>
          <a:p>
            <a:pPr algn="r"/>
            <a:r>
              <a:rPr lang="es-ES" sz="1200" i="1" spc="-20" dirty="0">
                <a:solidFill>
                  <a:srgbClr val="3D3D3D"/>
                </a:solidFill>
                <a:latin typeface="Arial"/>
                <a:cs typeface="Arial"/>
              </a:rPr>
              <a:t> </a:t>
            </a:r>
            <a:r>
              <a:rPr lang="en-US" sz="1200" spc="75" dirty="0">
                <a:solidFill>
                  <a:srgbClr val="3D3D3D"/>
                </a:solidFill>
                <a:latin typeface="Arial"/>
                <a:cs typeface="Arial"/>
              </a:rPr>
              <a:t>Elise</a:t>
            </a:r>
            <a:endParaRPr sz="1200" dirty="0">
              <a:latin typeface="Arial"/>
              <a:cs typeface="Arial"/>
            </a:endParaRPr>
          </a:p>
        </p:txBody>
      </p:sp>
      <p:sp>
        <p:nvSpPr>
          <p:cNvPr id="4" name="object 4"/>
          <p:cNvSpPr txBox="1"/>
          <p:nvPr/>
        </p:nvSpPr>
        <p:spPr>
          <a:xfrm>
            <a:off x="5562003" y="2431728"/>
            <a:ext cx="4201160" cy="4716676"/>
          </a:xfrm>
          <a:prstGeom prst="rect">
            <a:avLst/>
          </a:prstGeom>
          <a:ln>
            <a:noFill/>
          </a:ln>
        </p:spPr>
        <p:txBody>
          <a:bodyPr vert="horz" wrap="square" lIns="0" tIns="12700" rIns="0" bIns="0" rtlCol="0">
            <a:spAutoFit/>
          </a:bodyPr>
          <a:lstStyle/>
          <a:p>
            <a:pPr marL="12700" algn="just">
              <a:spcBef>
                <a:spcPts val="100"/>
              </a:spcBef>
            </a:pPr>
            <a:r>
              <a:rPr lang="fr-CH" sz="1400" b="1" spc="40" dirty="0">
                <a:solidFill>
                  <a:srgbClr val="EA4E00"/>
                </a:solidFill>
                <a:latin typeface="Arial" panose="020B0604020202020204" pitchFamily="34" charset="0"/>
                <a:cs typeface="Arial" panose="020B0604020202020204" pitchFamily="34" charset="0"/>
              </a:rPr>
              <a:t>L</a:t>
            </a:r>
            <a:r>
              <a:rPr lang="es-ES" sz="1400" b="1" spc="40" dirty="0">
                <a:solidFill>
                  <a:srgbClr val="EA4E00"/>
                </a:solidFill>
                <a:latin typeface="Arial" panose="020B0604020202020204" pitchFamily="34" charset="0"/>
                <a:cs typeface="Arial" panose="020B0604020202020204" pitchFamily="34" charset="0"/>
              </a:rPr>
              <a:t>os padres </a:t>
            </a:r>
            <a:endParaRPr lang="en-MX" sz="1400" b="1" spc="40" dirty="0">
              <a:solidFill>
                <a:srgbClr val="EA4E00"/>
              </a:solidFill>
              <a:latin typeface="Arial" panose="020B0604020202020204" pitchFamily="34" charset="0"/>
              <a:cs typeface="Arial" panose="020B0604020202020204" pitchFamily="34" charset="0"/>
            </a:endParaRPr>
          </a:p>
          <a:p>
            <a:pPr marL="12700" algn="just">
              <a:lnSpc>
                <a:spcPct val="100000"/>
              </a:lnSpc>
              <a:spcBef>
                <a:spcPts val="100"/>
              </a:spcBef>
            </a:pPr>
            <a:endParaRPr lang="fr-CH" sz="1400" b="1" spc="40" dirty="0">
              <a:solidFill>
                <a:srgbClr val="EA4E00"/>
              </a:solidFill>
              <a:latin typeface="Arial" panose="020B0604020202020204" pitchFamily="34" charset="0"/>
              <a:cs typeface="Arial" panose="020B0604020202020204" pitchFamily="34" charset="0"/>
            </a:endParaRPr>
          </a:p>
          <a:p>
            <a:pPr marL="12700" algn="just">
              <a:lnSpc>
                <a:spcPct val="100000"/>
              </a:lnSpc>
              <a:spcBef>
                <a:spcPts val="100"/>
              </a:spcBef>
            </a:pPr>
            <a:endParaRPr sz="1200" dirty="0">
              <a:latin typeface="Arial" panose="020B0604020202020204" pitchFamily="34" charset="0"/>
              <a:cs typeface="Arial" panose="020B0604020202020204" pitchFamily="34" charset="0"/>
            </a:endParaRPr>
          </a:p>
          <a:p>
            <a:r>
              <a:rPr lang="es-ES" sz="1200" i="1" spc="-20" dirty="0">
                <a:solidFill>
                  <a:srgbClr val="3D3D3D"/>
                </a:solidFill>
                <a:latin typeface="Arial"/>
                <a:cs typeface="Arial"/>
              </a:rPr>
              <a:t>"Hoy, domingo, no había planeado ver el vídeo. Luego a las 5:30 pm (hora habitual), </a:t>
            </a:r>
            <a:r>
              <a:rPr lang="es-ES" sz="1200" i="1" spc="-20" dirty="0" err="1">
                <a:solidFill>
                  <a:srgbClr val="3D3D3D"/>
                </a:solidFill>
                <a:latin typeface="Arial"/>
                <a:cs typeface="Arial"/>
              </a:rPr>
              <a:t>Leon</a:t>
            </a:r>
            <a:r>
              <a:rPr lang="es-ES" sz="1200" i="1" spc="-20" dirty="0">
                <a:solidFill>
                  <a:srgbClr val="3D3D3D"/>
                </a:solidFill>
                <a:latin typeface="Arial"/>
                <a:cs typeface="Arial"/>
              </a:rPr>
              <a:t> (3 años y medio) fue a buscar 2 vasos de agua, los puso en la mesa y dijo "¡Mamá, hoy no hemos hecho KOKORO!" ¡Eso lo dice todo! "</a:t>
            </a:r>
            <a:r>
              <a:rPr lang="en-MX" sz="1200" dirty="0"/>
              <a:t> </a:t>
            </a:r>
          </a:p>
          <a:p>
            <a:pPr algn="r"/>
            <a:r>
              <a:rPr lang="en-US" sz="1200" spc="75" dirty="0">
                <a:solidFill>
                  <a:srgbClr val="3D3D3D"/>
                </a:solidFill>
                <a:latin typeface="Arial"/>
                <a:cs typeface="Arial"/>
              </a:rPr>
              <a:t>Anne</a:t>
            </a:r>
          </a:p>
          <a:p>
            <a:endParaRPr lang="en-US" sz="1200" i="1" spc="-20" dirty="0">
              <a:solidFill>
                <a:srgbClr val="3D3D3D"/>
              </a:solidFill>
              <a:latin typeface="Arial"/>
              <a:cs typeface="Arial"/>
            </a:endParaRPr>
          </a:p>
          <a:p>
            <a:r>
              <a:rPr lang="es-ES" sz="1200" i="1" spc="-20" dirty="0">
                <a:solidFill>
                  <a:srgbClr val="3D3D3D"/>
                </a:solidFill>
                <a:latin typeface="Arial"/>
                <a:cs typeface="Arial"/>
              </a:rPr>
              <a:t>"Creo que el enfoque de aprendizaje es excelente. Mis dos hijos, de 5 y 8 años, están ahora motivados para aprender inglés. ¡Son los que me preguntan cuándo vamos a escuchar el vídeo! Se divierten aprendiendo. Bravo, el concepto es genial. </a:t>
            </a:r>
            <a:r>
              <a:rPr lang="en-US" sz="1200" i="1" spc="-20" dirty="0">
                <a:solidFill>
                  <a:srgbClr val="3D3D3D"/>
                </a:solidFill>
                <a:latin typeface="Arial"/>
                <a:cs typeface="Arial"/>
              </a:rPr>
              <a:t> </a:t>
            </a:r>
          </a:p>
          <a:p>
            <a:pPr algn="r"/>
            <a:endParaRPr lang="en-US" sz="1200" spc="75" dirty="0">
              <a:solidFill>
                <a:srgbClr val="3D3D3D"/>
              </a:solidFill>
              <a:latin typeface="Arial"/>
              <a:cs typeface="Arial"/>
            </a:endParaRPr>
          </a:p>
          <a:p>
            <a:pPr algn="r"/>
            <a:r>
              <a:rPr lang="en-US" sz="1200" spc="75" dirty="0">
                <a:solidFill>
                  <a:srgbClr val="3D3D3D"/>
                </a:solidFill>
                <a:latin typeface="Arial"/>
                <a:cs typeface="Arial"/>
              </a:rPr>
              <a:t>Rober</a:t>
            </a:r>
            <a:r>
              <a:rPr lang="en-US" sz="1200" dirty="0">
                <a:latin typeface="Arial" panose="020B0604020202020204" pitchFamily="34" charset="0"/>
                <a:cs typeface="Arial" panose="020B0604020202020204" pitchFamily="34" charset="0"/>
              </a:rPr>
              <a:t>t </a:t>
            </a:r>
            <a:endParaRPr lang="fr-CH"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fr-CH" sz="1200" i="1" spc="-20" dirty="0">
              <a:solidFill>
                <a:srgbClr val="3D3D3D"/>
              </a:solidFill>
              <a:latin typeface="Arial"/>
              <a:cs typeface="Arial"/>
            </a:endParaRPr>
          </a:p>
          <a:p>
            <a:r>
              <a:rPr lang="en-US" sz="1200" i="1" spc="-20" dirty="0">
                <a:solidFill>
                  <a:srgbClr val="3D3D3D"/>
                </a:solidFill>
                <a:latin typeface="Arial"/>
                <a:cs typeface="Arial"/>
              </a:rPr>
              <a:t>"Hello, hello, what’s your name? </a:t>
            </a:r>
            <a:r>
              <a:rPr lang="es-ES" sz="1200" i="1" spc="-20" dirty="0">
                <a:solidFill>
                  <a:srgbClr val="3D3D3D"/>
                </a:solidFill>
                <a:latin typeface="Arial"/>
                <a:cs typeface="Arial"/>
              </a:rPr>
              <a:t>Eso es, Nil está empezando a hablar en inglés. ¿Y cómo sabemos que el método es el mejor? Cuando canta felizmente bajo el sol sin darse cuenta." </a:t>
            </a:r>
          </a:p>
          <a:p>
            <a:pPr algn="r"/>
            <a:r>
              <a:rPr lang="en-US" sz="1200" spc="75" dirty="0">
                <a:solidFill>
                  <a:srgbClr val="3D3D3D"/>
                </a:solidFill>
                <a:latin typeface="Arial"/>
                <a:cs typeface="Arial"/>
              </a:rPr>
              <a:t>Laria </a:t>
            </a:r>
            <a:endParaRPr lang="fr-CH" sz="1200" spc="75" dirty="0">
              <a:solidFill>
                <a:srgbClr val="3D3D3D"/>
              </a:solidFill>
              <a:latin typeface="Arial"/>
              <a:cs typeface="Arial"/>
            </a:endParaRPr>
          </a:p>
          <a:p>
            <a:r>
              <a:rPr lang="en-US" sz="1200" dirty="0">
                <a:latin typeface="Arial" panose="020B0604020202020204" pitchFamily="34" charset="0"/>
                <a:cs typeface="Arial" panose="020B0604020202020204" pitchFamily="34" charset="0"/>
              </a:rPr>
              <a:t> </a:t>
            </a:r>
            <a:endParaRPr lang="fr-CH" sz="1200" dirty="0">
              <a:latin typeface="Arial" panose="020B0604020202020204" pitchFamily="34" charset="0"/>
              <a:cs typeface="Arial" panose="020B0604020202020204" pitchFamily="34" charset="0"/>
            </a:endParaRPr>
          </a:p>
          <a:p>
            <a:r>
              <a:rPr lang="es-ES" sz="1200" i="1" spc="-20" dirty="0">
                <a:solidFill>
                  <a:srgbClr val="3D3D3D"/>
                </a:solidFill>
                <a:latin typeface="Arial"/>
                <a:cs typeface="Arial"/>
              </a:rPr>
              <a:t>"Excelente vídeo. En el momento de la relajación mis chicos cuentan hasta 10 en inglés naturalmente, como en un vídeo anterior. ¡Es genial!”</a:t>
            </a:r>
          </a:p>
          <a:p>
            <a:pPr algn="r"/>
            <a:r>
              <a:rPr lang="es-ES" sz="1200" i="1" spc="-20" dirty="0">
                <a:solidFill>
                  <a:srgbClr val="3D3D3D"/>
                </a:solidFill>
                <a:latin typeface="Arial"/>
                <a:cs typeface="Arial"/>
              </a:rPr>
              <a:t> </a:t>
            </a:r>
            <a:r>
              <a:rPr lang="en-US" sz="1200" spc="75" dirty="0">
                <a:solidFill>
                  <a:srgbClr val="3D3D3D"/>
                </a:solidFill>
                <a:latin typeface="Arial"/>
                <a:cs typeface="Arial"/>
              </a:rPr>
              <a:t>Emilie</a:t>
            </a:r>
            <a:r>
              <a:rPr lang="fr-CH" sz="1200" spc="75" dirty="0">
                <a:solidFill>
                  <a:srgbClr val="3D3D3D"/>
                </a:solidFill>
                <a:latin typeface="Arial"/>
                <a:cs typeface="Arial"/>
              </a:rPr>
              <a:t> </a:t>
            </a:r>
            <a:endParaRPr sz="1200" spc="75" dirty="0">
              <a:solidFill>
                <a:srgbClr val="3D3D3D"/>
              </a:solidFill>
              <a:latin typeface="Arial"/>
              <a:cs typeface="Arial"/>
            </a:endParaRPr>
          </a:p>
        </p:txBody>
      </p:sp>
      <p:sp>
        <p:nvSpPr>
          <p:cNvPr id="5" name="object 5"/>
          <p:cNvSpPr/>
          <p:nvPr/>
        </p:nvSpPr>
        <p:spPr>
          <a:xfrm>
            <a:off x="2272302" y="3097361"/>
            <a:ext cx="1552709" cy="152226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62003" y="575995"/>
            <a:ext cx="4166997" cy="170400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0299" y="507422"/>
            <a:ext cx="4159001" cy="689932"/>
          </a:xfrm>
          <a:prstGeom prst="rect">
            <a:avLst/>
          </a:prstGeom>
        </p:spPr>
        <p:txBody>
          <a:bodyPr vert="horz" wrap="square" lIns="0" tIns="12700" rIns="0" bIns="0" rtlCol="0">
            <a:spAutoFit/>
          </a:bodyPr>
          <a:lstStyle/>
          <a:p>
            <a:r>
              <a:rPr lang="es-ES" dirty="0"/>
              <a:t>Acerca de Nathalie </a:t>
            </a:r>
            <a:r>
              <a:rPr lang="es-ES" dirty="0" err="1"/>
              <a:t>Lesselin</a:t>
            </a:r>
            <a:r>
              <a:rPr lang="es-ES" dirty="0"/>
              <a:t>, fundadora de KOKORO lingua</a:t>
            </a:r>
            <a:endParaRPr lang="en-MX" dirty="0"/>
          </a:p>
        </p:txBody>
      </p:sp>
      <p:sp>
        <p:nvSpPr>
          <p:cNvPr id="3" name="object 3"/>
          <p:cNvSpPr txBox="1"/>
          <p:nvPr/>
        </p:nvSpPr>
        <p:spPr>
          <a:xfrm>
            <a:off x="942303" y="1419225"/>
            <a:ext cx="4328197" cy="6476132"/>
          </a:xfrm>
          <a:prstGeom prst="rect">
            <a:avLst/>
          </a:prstGeom>
        </p:spPr>
        <p:txBody>
          <a:bodyPr vert="horz" wrap="square" lIns="0" tIns="12700" rIns="0" bIns="0" rtlCol="0">
            <a:spAutoFit/>
          </a:bodyPr>
          <a:lstStyle/>
          <a:p>
            <a:pPr algn="just"/>
            <a:r>
              <a:rPr lang="es-ES" sz="1200" spc="90" dirty="0">
                <a:solidFill>
                  <a:srgbClr val="3D3D3D"/>
                </a:solidFill>
                <a:latin typeface="Arial"/>
                <a:cs typeface="Arial"/>
              </a:rPr>
              <a:t>Después de su educación superior, Nathalie siguió una carrera internacional en grandes grupos (Kenzo LVMH, Relojes Gucci en Suiza). Acompañó entonces la transformación de una pequeña start-up francesa en el sector médico durante 5 años, que desde entonces se ha convertido en el líder nacional. </a:t>
            </a:r>
            <a:endParaRPr lang="en-MX" sz="1200" spc="90" dirty="0">
              <a:solidFill>
                <a:srgbClr val="3D3D3D"/>
              </a:solidFill>
              <a:latin typeface="Arial"/>
              <a:cs typeface="Arial"/>
            </a:endParaRPr>
          </a:p>
          <a:p>
            <a:pPr algn="just"/>
            <a:endParaRPr lang="en-GB" sz="1200" spc="90" dirty="0">
              <a:solidFill>
                <a:srgbClr val="3D3D3D"/>
              </a:solidFill>
              <a:latin typeface="Arial"/>
              <a:cs typeface="Arial"/>
            </a:endParaRPr>
          </a:p>
          <a:p>
            <a:pPr algn="just"/>
            <a:r>
              <a:rPr lang="es-ES" sz="1200" spc="90" dirty="0">
                <a:solidFill>
                  <a:srgbClr val="3D3D3D"/>
                </a:solidFill>
                <a:latin typeface="Arial"/>
                <a:cs typeface="Arial"/>
              </a:rPr>
              <a:t>De niña, soñaba con ser maestra de escuela o trabajar en una ONG en África. En resumen: hacer un trabajo que dé sentido a sus acciones y le permita hacer su propia contribución para tratar de crear un mundo mejor. </a:t>
            </a:r>
            <a:endParaRPr lang="en-MX" sz="1200" spc="90" dirty="0">
              <a:solidFill>
                <a:srgbClr val="3D3D3D"/>
              </a:solidFill>
              <a:latin typeface="Arial"/>
              <a:cs typeface="Arial"/>
            </a:endParaRPr>
          </a:p>
          <a:p>
            <a:pPr algn="just"/>
            <a:endParaRPr lang="en-GB" sz="1200" spc="90" dirty="0">
              <a:solidFill>
                <a:srgbClr val="3D3D3D"/>
              </a:solidFill>
              <a:latin typeface="Arial"/>
              <a:cs typeface="Arial"/>
            </a:endParaRPr>
          </a:p>
          <a:p>
            <a:pPr algn="just"/>
            <a:r>
              <a:rPr lang="es-ES" sz="1200" spc="90" dirty="0">
                <a:solidFill>
                  <a:srgbClr val="3D3D3D"/>
                </a:solidFill>
                <a:latin typeface="Arial"/>
                <a:cs typeface="Arial"/>
              </a:rPr>
              <a:t>Así que cuando tuvo una caída accidental un mes después de su cumpleaños 40, con 8 meses de recuperación, se dio cuenta de que esta prueba también era un regalo de vida. Otro camino se abre ante ella... Nathalie se pregunta sobre lo esencial y se reconecta con su ser más profundo.</a:t>
            </a:r>
            <a:endParaRPr lang="en-MX" sz="1200" spc="90" dirty="0">
              <a:solidFill>
                <a:srgbClr val="3D3D3D"/>
              </a:solidFill>
              <a:latin typeface="Arial"/>
              <a:cs typeface="Arial"/>
            </a:endParaRPr>
          </a:p>
          <a:p>
            <a:pPr>
              <a:lnSpc>
                <a:spcPct val="100000"/>
              </a:lnSpc>
              <a:spcBef>
                <a:spcPts val="40"/>
              </a:spcBef>
            </a:pPr>
            <a:endParaRPr lang="en-GB" sz="1200" dirty="0">
              <a:latin typeface="Times New Roman"/>
              <a:cs typeface="Times New Roman"/>
            </a:endParaRPr>
          </a:p>
          <a:p>
            <a:pPr marL="387350" marR="5080" algn="just">
              <a:lnSpc>
                <a:spcPct val="100000"/>
              </a:lnSpc>
            </a:pPr>
            <a:r>
              <a:rPr lang="es-ES" sz="1200" i="1" spc="90" dirty="0">
                <a:solidFill>
                  <a:srgbClr val="3D3D3D"/>
                </a:solidFill>
                <a:latin typeface="Arial"/>
                <a:cs typeface="Arial"/>
              </a:rPr>
              <a:t>"Es como si estuviera en una encrucijada en la que todo se unió: mis recuerdos de infancia, Japón, mi pasión por los idiomas, los niños, las neurociencias, mis habilidades, las ricas experiencias profesionales que había vivido... ¡todo tenía sentido! Lo que se suponía que era un calvario era finalmente un renacimiento."</a:t>
            </a:r>
            <a:r>
              <a:rPr lang="en-MX" sz="1200" dirty="0"/>
              <a:t> </a:t>
            </a:r>
            <a:r>
              <a:rPr lang="en-GB" sz="1200" b="1" spc="40" dirty="0">
                <a:solidFill>
                  <a:srgbClr val="10CAA6"/>
                </a:solidFill>
                <a:latin typeface="Arial"/>
                <a:cs typeface="Arial"/>
              </a:rPr>
              <a:t>Nathalie</a:t>
            </a:r>
            <a:r>
              <a:rPr lang="en-GB" sz="1200" b="1" spc="15" dirty="0">
                <a:solidFill>
                  <a:srgbClr val="10CAA6"/>
                </a:solidFill>
                <a:latin typeface="Arial"/>
                <a:cs typeface="Arial"/>
              </a:rPr>
              <a:t> </a:t>
            </a:r>
            <a:r>
              <a:rPr lang="en-GB" sz="1200" b="1" spc="5" dirty="0">
                <a:solidFill>
                  <a:srgbClr val="10CAA6"/>
                </a:solidFill>
                <a:latin typeface="Arial"/>
                <a:cs typeface="Arial"/>
              </a:rPr>
              <a:t>Lesselin</a:t>
            </a:r>
            <a:endParaRPr lang="en-GB" sz="1200" dirty="0">
              <a:latin typeface="Arial"/>
              <a:cs typeface="Arial"/>
            </a:endParaRPr>
          </a:p>
          <a:p>
            <a:pPr>
              <a:lnSpc>
                <a:spcPct val="100000"/>
              </a:lnSpc>
              <a:spcBef>
                <a:spcPts val="10"/>
              </a:spcBef>
            </a:pPr>
            <a:endParaRPr lang="en-GB" sz="1200" dirty="0">
              <a:latin typeface="Times New Roman"/>
              <a:cs typeface="Times New Roman"/>
            </a:endParaRPr>
          </a:p>
          <a:p>
            <a:pPr algn="just"/>
            <a:r>
              <a:rPr lang="es-ES" sz="1200" spc="90" dirty="0">
                <a:solidFill>
                  <a:srgbClr val="3D3D3D"/>
                </a:solidFill>
                <a:latin typeface="Arial"/>
                <a:cs typeface="Arial"/>
              </a:rPr>
              <a:t>Pensando en un libro que leía a los 16 años, KOKORO o el pobre corazón de los hombres de Natsume SOSEKI, se le ocurrió la idea de un proyecto de aprendizaje de idiomas para niños de 3 a 8 años.</a:t>
            </a:r>
            <a:endParaRPr lang="en-MX" sz="1200" spc="90" dirty="0">
              <a:solidFill>
                <a:srgbClr val="3D3D3D"/>
              </a:solidFill>
              <a:latin typeface="Arial"/>
              <a:cs typeface="Arial"/>
            </a:endParaRPr>
          </a:p>
          <a:p>
            <a:pPr algn="just"/>
            <a:endParaRPr lang="fr-CH" sz="1200" spc="90" dirty="0">
              <a:solidFill>
                <a:srgbClr val="3D3D3D"/>
              </a:solidFill>
              <a:latin typeface="Arial"/>
              <a:cs typeface="Arial"/>
            </a:endParaRPr>
          </a:p>
        </p:txBody>
      </p:sp>
      <p:sp>
        <p:nvSpPr>
          <p:cNvPr id="4" name="object 4"/>
          <p:cNvSpPr/>
          <p:nvPr/>
        </p:nvSpPr>
        <p:spPr>
          <a:xfrm>
            <a:off x="1231900" y="5153025"/>
            <a:ext cx="45719" cy="1066800"/>
          </a:xfrm>
          <a:custGeom>
            <a:avLst/>
            <a:gdLst/>
            <a:ahLst/>
            <a:cxnLst/>
            <a:rect l="l" t="t" r="r" b="b"/>
            <a:pathLst>
              <a:path h="1480185">
                <a:moveTo>
                  <a:pt x="0" y="0"/>
                </a:moveTo>
                <a:lnTo>
                  <a:pt x="0" y="1479562"/>
                </a:lnTo>
              </a:path>
            </a:pathLst>
          </a:custGeom>
          <a:ln w="25400">
            <a:solidFill>
              <a:srgbClr val="10CAA6"/>
            </a:solidFill>
          </a:ln>
        </p:spPr>
        <p:txBody>
          <a:bodyPr wrap="square" lIns="0" tIns="0" rIns="0" bIns="0" rtlCol="0"/>
          <a:lstStyle/>
          <a:p>
            <a:endParaRPr/>
          </a:p>
        </p:txBody>
      </p:sp>
      <p:sp>
        <p:nvSpPr>
          <p:cNvPr id="5" name="object 5"/>
          <p:cNvSpPr/>
          <p:nvPr/>
        </p:nvSpPr>
        <p:spPr>
          <a:xfrm>
            <a:off x="5584100" y="602170"/>
            <a:ext cx="4166997" cy="63585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2014" y="661398"/>
            <a:ext cx="4197985" cy="1490152"/>
          </a:xfrm>
          <a:prstGeom prst="rect">
            <a:avLst/>
          </a:prstGeom>
        </p:spPr>
        <p:txBody>
          <a:bodyPr vert="horz" wrap="square" lIns="0" tIns="12700" rIns="0" bIns="0" rtlCol="0">
            <a:spAutoFit/>
          </a:bodyPr>
          <a:lstStyle/>
          <a:p>
            <a:pPr algn="just"/>
            <a:r>
              <a:rPr lang="es-ES" sz="1200" spc="55" dirty="0">
                <a:solidFill>
                  <a:srgbClr val="3D3D3D"/>
                </a:solidFill>
                <a:latin typeface="Arial"/>
                <a:cs typeface="Arial"/>
              </a:rPr>
              <a:t>Esta madre de 2 niños fundó entonces la asociación sin ánimo de lucro BIG BANG </a:t>
            </a:r>
            <a:r>
              <a:rPr lang="es-ES" sz="1200" spc="55" dirty="0" err="1">
                <a:solidFill>
                  <a:srgbClr val="3D3D3D"/>
                </a:solidFill>
                <a:latin typeface="Arial"/>
                <a:cs typeface="Arial"/>
              </a:rPr>
              <a:t>Generation</a:t>
            </a:r>
            <a:r>
              <a:rPr lang="es-ES" sz="1200" spc="55" dirty="0">
                <a:solidFill>
                  <a:srgbClr val="3D3D3D"/>
                </a:solidFill>
                <a:latin typeface="Arial"/>
                <a:cs typeface="Arial"/>
              </a:rPr>
              <a:t>, que tiene por objeto promover y difundir un ideal de universalidad a través de la educación y el fomento de la conciencia de las lenguas extranjeras, la promoción de la diversidad y la protección del medio ambiente. Luego inicia el proyecto de KOKORO lingua con un objetivo: conectar a todos los niños entre sí, cualquiera que sea su origen.</a:t>
            </a:r>
            <a:endParaRPr lang="en-MX" sz="1200" spc="55" dirty="0">
              <a:solidFill>
                <a:srgbClr val="3D3D3D"/>
              </a:solidFill>
              <a:latin typeface="Arial"/>
              <a:cs typeface="Arial"/>
            </a:endParaRPr>
          </a:p>
        </p:txBody>
      </p:sp>
      <p:sp>
        <p:nvSpPr>
          <p:cNvPr id="3" name="object 3"/>
          <p:cNvSpPr txBox="1"/>
          <p:nvPr/>
        </p:nvSpPr>
        <p:spPr>
          <a:xfrm>
            <a:off x="963003" y="2934526"/>
            <a:ext cx="4202430" cy="1782539"/>
          </a:xfrm>
          <a:prstGeom prst="rect">
            <a:avLst/>
          </a:prstGeom>
        </p:spPr>
        <p:txBody>
          <a:bodyPr vert="horz" wrap="square" lIns="0" tIns="12700" rIns="0" bIns="0" rtlCol="0">
            <a:spAutoFit/>
          </a:bodyPr>
          <a:lstStyle/>
          <a:p>
            <a:pPr algn="just"/>
            <a:r>
              <a:rPr lang="es-ES" sz="1150" spc="55" dirty="0">
                <a:solidFill>
                  <a:srgbClr val="3D3D3D"/>
                </a:solidFill>
                <a:latin typeface="Arial"/>
                <a:cs typeface="Arial"/>
              </a:rPr>
              <a:t>Hoy en día, la ambición de KOKORO lingua es llegar al mayor número posible de niños en todo el mundo. Para ello, los vídeos son accesibles a los niños de todo el mundo. Al mismo tiempo, KOKORO lingua también está preparando la adaptación de su programa en otros idiomas. </a:t>
            </a:r>
            <a:endParaRPr lang="en-MX" sz="1150" spc="55" dirty="0">
              <a:solidFill>
                <a:srgbClr val="3D3D3D"/>
              </a:solidFill>
              <a:latin typeface="Arial"/>
              <a:cs typeface="Arial"/>
            </a:endParaRPr>
          </a:p>
          <a:p>
            <a:pPr algn="just"/>
            <a:endParaRPr lang="fr-CH" sz="1150" spc="55" dirty="0">
              <a:solidFill>
                <a:srgbClr val="3D3D3D"/>
              </a:solidFill>
              <a:latin typeface="Arial"/>
              <a:cs typeface="Arial"/>
            </a:endParaRPr>
          </a:p>
          <a:p>
            <a:r>
              <a:rPr lang="es-ES" sz="1150" spc="55" dirty="0">
                <a:solidFill>
                  <a:srgbClr val="3D3D3D"/>
                </a:solidFill>
                <a:latin typeface="Arial"/>
                <a:cs typeface="Arial"/>
              </a:rPr>
              <a:t>A largo plazo, también se propondrán otros apoyos más tecnológicos para acompañar al niño en su aprendizaje, cuidando de acompañar y respetar su desarrollo.</a:t>
            </a:r>
            <a:endParaRPr lang="en-MX" dirty="0"/>
          </a:p>
        </p:txBody>
      </p:sp>
      <p:sp>
        <p:nvSpPr>
          <p:cNvPr id="4" name="object 4"/>
          <p:cNvSpPr txBox="1"/>
          <p:nvPr/>
        </p:nvSpPr>
        <p:spPr>
          <a:xfrm>
            <a:off x="1325303" y="2192121"/>
            <a:ext cx="3818890" cy="566822"/>
          </a:xfrm>
          <a:prstGeom prst="rect">
            <a:avLst/>
          </a:prstGeom>
        </p:spPr>
        <p:txBody>
          <a:bodyPr vert="horz" wrap="square" lIns="0" tIns="12700" rIns="0" bIns="0" rtlCol="0">
            <a:spAutoFit/>
          </a:bodyPr>
          <a:lstStyle/>
          <a:p>
            <a:pPr marL="12700" marR="5080">
              <a:spcBef>
                <a:spcPts val="100"/>
              </a:spcBef>
            </a:pPr>
            <a:r>
              <a:rPr lang="es-ES" sz="1200" i="1" spc="55" dirty="0">
                <a:solidFill>
                  <a:srgbClr val="3D3D3D"/>
                </a:solidFill>
                <a:latin typeface="Arial"/>
                <a:cs typeface="Arial"/>
              </a:rPr>
              <a:t>"Hablar el mismo idioma que otro niño les ayuda a tener más confianza en sí mismos y a romper barreras.”</a:t>
            </a:r>
            <a:endParaRPr lang="en-MX" sz="1200" i="1" spc="55" dirty="0">
              <a:solidFill>
                <a:srgbClr val="3D3D3D"/>
              </a:solidFill>
              <a:latin typeface="Arial"/>
              <a:cs typeface="Arial"/>
            </a:endParaRPr>
          </a:p>
        </p:txBody>
      </p:sp>
      <p:sp>
        <p:nvSpPr>
          <p:cNvPr id="5" name="object 5"/>
          <p:cNvSpPr/>
          <p:nvPr/>
        </p:nvSpPr>
        <p:spPr>
          <a:xfrm>
            <a:off x="1110702" y="2253334"/>
            <a:ext cx="0" cy="287020"/>
          </a:xfrm>
          <a:custGeom>
            <a:avLst/>
            <a:gdLst/>
            <a:ahLst/>
            <a:cxnLst/>
            <a:rect l="l" t="t" r="r" b="b"/>
            <a:pathLst>
              <a:path h="287019">
                <a:moveTo>
                  <a:pt x="0" y="0"/>
                </a:moveTo>
                <a:lnTo>
                  <a:pt x="0" y="286766"/>
                </a:lnTo>
              </a:path>
            </a:pathLst>
          </a:custGeom>
          <a:ln w="25400">
            <a:solidFill>
              <a:srgbClr val="10CAA6"/>
            </a:solidFill>
          </a:ln>
        </p:spPr>
        <p:txBody>
          <a:bodyPr wrap="square" lIns="0" tIns="0" rIns="0" bIns="0" rtlCol="0"/>
          <a:lstStyle/>
          <a:p>
            <a:endParaRPr/>
          </a:p>
        </p:txBody>
      </p:sp>
      <p:sp>
        <p:nvSpPr>
          <p:cNvPr id="6" name="object 6"/>
          <p:cNvSpPr/>
          <p:nvPr/>
        </p:nvSpPr>
        <p:spPr>
          <a:xfrm>
            <a:off x="5562000" y="576004"/>
            <a:ext cx="4167504" cy="6358890"/>
          </a:xfrm>
          <a:custGeom>
            <a:avLst/>
            <a:gdLst/>
            <a:ahLst/>
            <a:cxnLst/>
            <a:rect l="l" t="t" r="r" b="b"/>
            <a:pathLst>
              <a:path w="4167504" h="6358890">
                <a:moveTo>
                  <a:pt x="4014597" y="0"/>
                </a:moveTo>
                <a:lnTo>
                  <a:pt x="152400" y="0"/>
                </a:lnTo>
                <a:lnTo>
                  <a:pt x="104231" y="7769"/>
                </a:lnTo>
                <a:lnTo>
                  <a:pt x="62396" y="29405"/>
                </a:lnTo>
                <a:lnTo>
                  <a:pt x="29405" y="62396"/>
                </a:lnTo>
                <a:lnTo>
                  <a:pt x="7769" y="104231"/>
                </a:lnTo>
                <a:lnTo>
                  <a:pt x="0" y="152400"/>
                </a:lnTo>
                <a:lnTo>
                  <a:pt x="0" y="6206096"/>
                </a:lnTo>
                <a:lnTo>
                  <a:pt x="7769" y="6254269"/>
                </a:lnTo>
                <a:lnTo>
                  <a:pt x="29405" y="6296104"/>
                </a:lnTo>
                <a:lnTo>
                  <a:pt x="62396" y="6329094"/>
                </a:lnTo>
                <a:lnTo>
                  <a:pt x="104231" y="6350727"/>
                </a:lnTo>
                <a:lnTo>
                  <a:pt x="152400" y="6358496"/>
                </a:lnTo>
                <a:lnTo>
                  <a:pt x="4014597" y="6358496"/>
                </a:lnTo>
                <a:lnTo>
                  <a:pt x="4062770" y="6350727"/>
                </a:lnTo>
                <a:lnTo>
                  <a:pt x="4104605" y="6329094"/>
                </a:lnTo>
                <a:lnTo>
                  <a:pt x="4137594" y="6296104"/>
                </a:lnTo>
                <a:lnTo>
                  <a:pt x="4159228" y="6254269"/>
                </a:lnTo>
                <a:lnTo>
                  <a:pt x="4166997" y="6206096"/>
                </a:lnTo>
                <a:lnTo>
                  <a:pt x="4166997" y="152400"/>
                </a:lnTo>
                <a:lnTo>
                  <a:pt x="4159228" y="104231"/>
                </a:lnTo>
                <a:lnTo>
                  <a:pt x="4137594" y="62396"/>
                </a:lnTo>
                <a:lnTo>
                  <a:pt x="4104605" y="29405"/>
                </a:lnTo>
                <a:lnTo>
                  <a:pt x="4062770" y="7769"/>
                </a:lnTo>
                <a:lnTo>
                  <a:pt x="4014597" y="0"/>
                </a:lnTo>
                <a:close/>
              </a:path>
            </a:pathLst>
          </a:custGeom>
          <a:solidFill>
            <a:srgbClr val="10CAA6"/>
          </a:solidFill>
        </p:spPr>
        <p:txBody>
          <a:bodyPr wrap="square" lIns="0" tIns="0" rIns="0" bIns="0" rtlCol="0"/>
          <a:lstStyle/>
          <a:p>
            <a:endParaRPr/>
          </a:p>
        </p:txBody>
      </p:sp>
      <p:sp>
        <p:nvSpPr>
          <p:cNvPr id="7" name="object 7"/>
          <p:cNvSpPr txBox="1"/>
          <p:nvPr/>
        </p:nvSpPr>
        <p:spPr>
          <a:xfrm>
            <a:off x="6299209" y="2062598"/>
            <a:ext cx="2688850" cy="259045"/>
          </a:xfrm>
          <a:prstGeom prst="rect">
            <a:avLst/>
          </a:prstGeom>
        </p:spPr>
        <p:txBody>
          <a:bodyPr vert="horz" wrap="square" lIns="0" tIns="12700" rIns="0" bIns="0" rtlCol="0">
            <a:spAutoFit/>
          </a:bodyPr>
          <a:lstStyle/>
          <a:p>
            <a:pPr marL="12700">
              <a:spcBef>
                <a:spcPts val="100"/>
              </a:spcBef>
            </a:pPr>
            <a:r>
              <a:rPr lang="es-ES" sz="1600" b="1" spc="40" dirty="0">
                <a:solidFill>
                  <a:srgbClr val="FFFFFF"/>
                </a:solidFill>
                <a:latin typeface="Arial"/>
                <a:cs typeface="Arial"/>
              </a:rPr>
              <a:t>PARA MÁS INFORMACIÓN</a:t>
            </a:r>
            <a:endParaRPr lang="en-MX" sz="1600" b="1" spc="40" dirty="0">
              <a:solidFill>
                <a:srgbClr val="FFFFFF"/>
              </a:solidFill>
              <a:latin typeface="Arial"/>
              <a:cs typeface="Arial"/>
            </a:endParaRPr>
          </a:p>
        </p:txBody>
      </p:sp>
      <p:sp>
        <p:nvSpPr>
          <p:cNvPr id="8" name="object 8"/>
          <p:cNvSpPr txBox="1"/>
          <p:nvPr/>
        </p:nvSpPr>
        <p:spPr>
          <a:xfrm>
            <a:off x="5872620" y="2557602"/>
            <a:ext cx="3542029" cy="1073785"/>
          </a:xfrm>
          <a:prstGeom prst="rect">
            <a:avLst/>
          </a:prstGeom>
        </p:spPr>
        <p:txBody>
          <a:bodyPr vert="horz" wrap="square" lIns="0" tIns="77470" rIns="0" bIns="0" rtlCol="0">
            <a:spAutoFit/>
          </a:bodyPr>
          <a:lstStyle/>
          <a:p>
            <a:pPr marL="3810" algn="ctr">
              <a:lnSpc>
                <a:spcPct val="100000"/>
              </a:lnSpc>
              <a:spcBef>
                <a:spcPts val="610"/>
              </a:spcBef>
            </a:pPr>
            <a:r>
              <a:rPr lang="fr-CH" sz="1100" spc="20" dirty="0" err="1">
                <a:solidFill>
                  <a:srgbClr val="FFFFFF"/>
                </a:solidFill>
                <a:latin typeface="Arial"/>
                <a:cs typeface="Arial"/>
              </a:rPr>
              <a:t>Si</a:t>
            </a:r>
            <a:r>
              <a:rPr lang="fr-CH" sz="1100" spc="110" dirty="0" err="1">
                <a:solidFill>
                  <a:srgbClr val="FFFFFF"/>
                </a:solidFill>
                <a:latin typeface="Arial"/>
                <a:cs typeface="Arial"/>
              </a:rPr>
              <a:t>tio</a:t>
            </a:r>
            <a:r>
              <a:rPr lang="fr-CH" sz="1100" spc="110" dirty="0">
                <a:solidFill>
                  <a:srgbClr val="FFFFFF"/>
                </a:solidFill>
                <a:latin typeface="Arial"/>
                <a:cs typeface="Arial"/>
              </a:rPr>
              <a:t> web</a:t>
            </a:r>
            <a:r>
              <a:rPr sz="1100" spc="-35" dirty="0">
                <a:solidFill>
                  <a:srgbClr val="FFFFFF"/>
                </a:solidFill>
                <a:latin typeface="Arial"/>
                <a:cs typeface="Arial"/>
              </a:rPr>
              <a:t> </a:t>
            </a:r>
            <a:r>
              <a:rPr sz="1100" spc="-100" dirty="0">
                <a:solidFill>
                  <a:srgbClr val="FFFFFF"/>
                </a:solidFill>
                <a:latin typeface="Arial"/>
                <a:cs typeface="Arial"/>
              </a:rPr>
              <a:t>: </a:t>
            </a:r>
            <a:r>
              <a:rPr sz="1100" u="sng" spc="70" dirty="0">
                <a:solidFill>
                  <a:srgbClr val="FFFFFF"/>
                </a:solidFill>
                <a:uFill>
                  <a:solidFill>
                    <a:srgbClr val="FFFFFF"/>
                  </a:solidFill>
                </a:uFill>
                <a:latin typeface="Arial"/>
                <a:cs typeface="Arial"/>
                <a:hlinkClick r:id="rId3"/>
              </a:rPr>
              <a:t>https://kokorolingua.com/</a:t>
            </a:r>
            <a:endParaRPr sz="1100" dirty="0">
              <a:latin typeface="Arial"/>
              <a:cs typeface="Arial"/>
            </a:endParaRPr>
          </a:p>
          <a:p>
            <a:pPr marL="3810" algn="ctr">
              <a:lnSpc>
                <a:spcPct val="100000"/>
              </a:lnSpc>
              <a:spcBef>
                <a:spcPts val="610"/>
              </a:spcBef>
            </a:pPr>
            <a:r>
              <a:rPr sz="1300" spc="185" dirty="0">
                <a:solidFill>
                  <a:srgbClr val="FFFFFF"/>
                </a:solidFill>
                <a:latin typeface="Arial"/>
                <a:cs typeface="Arial"/>
              </a:rPr>
              <a:t></a:t>
            </a:r>
            <a:r>
              <a:rPr sz="1300" spc="-100" dirty="0">
                <a:solidFill>
                  <a:srgbClr val="FFFFFF"/>
                </a:solidFill>
                <a:latin typeface="Arial"/>
                <a:cs typeface="Arial"/>
              </a:rPr>
              <a:t> </a:t>
            </a:r>
            <a:r>
              <a:rPr sz="1100" u="sng" spc="75" dirty="0">
                <a:solidFill>
                  <a:srgbClr val="FFFFFF"/>
                </a:solidFill>
                <a:uFill>
                  <a:solidFill>
                    <a:srgbClr val="FFFFFF"/>
                  </a:solidFill>
                </a:uFill>
                <a:latin typeface="Arial"/>
                <a:cs typeface="Arial"/>
                <a:hlinkClick r:id="rId4"/>
              </a:rPr>
              <a:t>https://www.facebook.com/kokorolingua/</a:t>
            </a:r>
            <a:endParaRPr sz="1100" dirty="0">
              <a:latin typeface="Arial"/>
              <a:cs typeface="Arial"/>
            </a:endParaRPr>
          </a:p>
          <a:p>
            <a:pPr marL="3810" algn="ctr">
              <a:lnSpc>
                <a:spcPct val="100000"/>
              </a:lnSpc>
              <a:spcBef>
                <a:spcPts val="565"/>
              </a:spcBef>
            </a:pPr>
            <a:r>
              <a:rPr sz="1300" spc="185" dirty="0">
                <a:solidFill>
                  <a:srgbClr val="FFFFFF"/>
                </a:solidFill>
                <a:latin typeface="Arial"/>
                <a:cs typeface="Arial"/>
              </a:rPr>
              <a:t></a:t>
            </a:r>
            <a:r>
              <a:rPr sz="1300" spc="-100" dirty="0">
                <a:solidFill>
                  <a:srgbClr val="FFFFFF"/>
                </a:solidFill>
                <a:latin typeface="Arial"/>
                <a:cs typeface="Arial"/>
              </a:rPr>
              <a:t> </a:t>
            </a:r>
            <a:r>
              <a:rPr sz="1100" u="sng" spc="80" dirty="0">
                <a:solidFill>
                  <a:srgbClr val="FFFFFF"/>
                </a:solidFill>
                <a:uFill>
                  <a:solidFill>
                    <a:srgbClr val="FFFFFF"/>
                  </a:solidFill>
                </a:uFill>
                <a:latin typeface="Arial"/>
                <a:cs typeface="Arial"/>
                <a:hlinkClick r:id="rId5"/>
              </a:rPr>
              <a:t>https://instagram.com/kokorolingua/</a:t>
            </a:r>
            <a:endParaRPr sz="1100" dirty="0">
              <a:latin typeface="Arial"/>
              <a:cs typeface="Arial"/>
            </a:endParaRPr>
          </a:p>
          <a:p>
            <a:pPr algn="ctr">
              <a:lnSpc>
                <a:spcPct val="100000"/>
              </a:lnSpc>
              <a:spcBef>
                <a:spcPts val="570"/>
              </a:spcBef>
            </a:pPr>
            <a:r>
              <a:rPr sz="1300" spc="185" dirty="0">
                <a:solidFill>
                  <a:srgbClr val="FFFFFF"/>
                </a:solidFill>
                <a:latin typeface="Arial"/>
                <a:cs typeface="Arial"/>
              </a:rPr>
              <a:t></a:t>
            </a:r>
            <a:r>
              <a:rPr sz="1300" spc="-80" dirty="0">
                <a:solidFill>
                  <a:srgbClr val="FFFFFF"/>
                </a:solidFill>
                <a:latin typeface="Arial"/>
                <a:cs typeface="Arial"/>
              </a:rPr>
              <a:t> </a:t>
            </a:r>
            <a:r>
              <a:rPr sz="1100" u="sng" spc="40" dirty="0">
                <a:solidFill>
                  <a:srgbClr val="FFFFFF"/>
                </a:solidFill>
                <a:uFill>
                  <a:solidFill>
                    <a:srgbClr val="FFFFFF"/>
                  </a:solidFill>
                </a:uFill>
                <a:latin typeface="Arial"/>
                <a:cs typeface="Arial"/>
                <a:hlinkClick r:id="rId6"/>
              </a:rPr>
              <a:t>https://www.linkedin.com/company/kokoro-lingua/</a:t>
            </a:r>
            <a:endParaRPr sz="1100" dirty="0">
              <a:latin typeface="Arial"/>
              <a:cs typeface="Arial"/>
            </a:endParaRPr>
          </a:p>
        </p:txBody>
      </p:sp>
      <p:sp>
        <p:nvSpPr>
          <p:cNvPr id="9" name="object 9"/>
          <p:cNvSpPr txBox="1"/>
          <p:nvPr/>
        </p:nvSpPr>
        <p:spPr>
          <a:xfrm>
            <a:off x="6607883" y="4228232"/>
            <a:ext cx="2071501" cy="259045"/>
          </a:xfrm>
          <a:prstGeom prst="rect">
            <a:avLst/>
          </a:prstGeom>
        </p:spPr>
        <p:txBody>
          <a:bodyPr vert="horz" wrap="square" lIns="0" tIns="12700" rIns="0" bIns="0" rtlCol="0">
            <a:spAutoFit/>
          </a:bodyPr>
          <a:lstStyle/>
          <a:p>
            <a:pPr marL="12700">
              <a:spcBef>
                <a:spcPts val="100"/>
              </a:spcBef>
            </a:pPr>
            <a:r>
              <a:rPr lang="es-ES" sz="1600" b="1" spc="-20" dirty="0">
                <a:solidFill>
                  <a:srgbClr val="FFFFFF"/>
                </a:solidFill>
                <a:latin typeface="Arial"/>
                <a:cs typeface="Arial"/>
              </a:rPr>
              <a:t>CONTACTO PRENSA</a:t>
            </a:r>
            <a:endParaRPr lang="en-MX" sz="1600" b="1" spc="-20" dirty="0">
              <a:solidFill>
                <a:srgbClr val="FFFFFF"/>
              </a:solidFill>
              <a:latin typeface="Arial"/>
              <a:cs typeface="Arial"/>
            </a:endParaRPr>
          </a:p>
        </p:txBody>
      </p:sp>
      <p:sp>
        <p:nvSpPr>
          <p:cNvPr id="10" name="object 10"/>
          <p:cNvSpPr txBox="1"/>
          <p:nvPr/>
        </p:nvSpPr>
        <p:spPr>
          <a:xfrm>
            <a:off x="6537916" y="4737303"/>
            <a:ext cx="2215515" cy="744855"/>
          </a:xfrm>
          <a:prstGeom prst="rect">
            <a:avLst/>
          </a:prstGeom>
        </p:spPr>
        <p:txBody>
          <a:bodyPr vert="horz" wrap="square" lIns="0" tIns="84455" rIns="0" bIns="0" rtlCol="0">
            <a:spAutoFit/>
          </a:bodyPr>
          <a:lstStyle/>
          <a:p>
            <a:pPr algn="ctr">
              <a:lnSpc>
                <a:spcPct val="100000"/>
              </a:lnSpc>
              <a:spcBef>
                <a:spcPts val="665"/>
              </a:spcBef>
            </a:pPr>
            <a:r>
              <a:rPr sz="1100" spc="55" dirty="0">
                <a:solidFill>
                  <a:srgbClr val="FFFFFF"/>
                </a:solidFill>
                <a:latin typeface="Arial"/>
                <a:cs typeface="Arial"/>
              </a:rPr>
              <a:t>Nathalie</a:t>
            </a:r>
            <a:r>
              <a:rPr sz="1100" spc="-25" dirty="0">
                <a:solidFill>
                  <a:srgbClr val="FFFFFF"/>
                </a:solidFill>
                <a:latin typeface="Arial"/>
                <a:cs typeface="Arial"/>
              </a:rPr>
              <a:t> </a:t>
            </a:r>
            <a:r>
              <a:rPr sz="1100" spc="10" dirty="0">
                <a:solidFill>
                  <a:srgbClr val="FFFFFF"/>
                </a:solidFill>
                <a:latin typeface="Arial"/>
                <a:cs typeface="Arial"/>
              </a:rPr>
              <a:t>Lesselin</a:t>
            </a:r>
            <a:endParaRPr sz="1100" dirty="0">
              <a:latin typeface="Arial"/>
              <a:cs typeface="Arial"/>
            </a:endParaRPr>
          </a:p>
          <a:p>
            <a:pPr algn="ctr">
              <a:lnSpc>
                <a:spcPct val="100000"/>
              </a:lnSpc>
              <a:spcBef>
                <a:spcPts val="565"/>
              </a:spcBef>
            </a:pPr>
            <a:r>
              <a:rPr sz="1100" spc="50" dirty="0">
                <a:solidFill>
                  <a:srgbClr val="FFFFFF"/>
                </a:solidFill>
                <a:latin typeface="Arial"/>
                <a:cs typeface="Arial"/>
              </a:rPr>
              <a:t>E-mail </a:t>
            </a:r>
            <a:r>
              <a:rPr sz="1100" spc="-125" dirty="0">
                <a:solidFill>
                  <a:srgbClr val="FFFFFF"/>
                </a:solidFill>
                <a:latin typeface="Arial"/>
                <a:cs typeface="Arial"/>
              </a:rPr>
              <a:t>:</a:t>
            </a:r>
            <a:r>
              <a:rPr sz="1100" spc="-100" dirty="0">
                <a:solidFill>
                  <a:srgbClr val="FFFFFF"/>
                </a:solidFill>
                <a:latin typeface="Arial"/>
                <a:cs typeface="Arial"/>
              </a:rPr>
              <a:t> </a:t>
            </a:r>
            <a:r>
              <a:rPr sz="1100" u="sng" spc="70" dirty="0">
                <a:solidFill>
                  <a:srgbClr val="FFFFFF"/>
                </a:solidFill>
                <a:uFill>
                  <a:solidFill>
                    <a:srgbClr val="FFFFFF"/>
                  </a:solidFill>
                </a:uFill>
                <a:latin typeface="Arial"/>
                <a:cs typeface="Arial"/>
                <a:hlinkClick r:id="rId7"/>
              </a:rPr>
              <a:t>info@kokorolingua.com</a:t>
            </a:r>
            <a:endParaRPr sz="1100" dirty="0">
              <a:latin typeface="Arial"/>
              <a:cs typeface="Arial"/>
            </a:endParaRPr>
          </a:p>
          <a:p>
            <a:pPr algn="ctr">
              <a:lnSpc>
                <a:spcPct val="100000"/>
              </a:lnSpc>
              <a:spcBef>
                <a:spcPts val="570"/>
              </a:spcBef>
            </a:pPr>
            <a:r>
              <a:rPr sz="1100" spc="-15" dirty="0">
                <a:solidFill>
                  <a:srgbClr val="FFFFFF"/>
                </a:solidFill>
                <a:latin typeface="Arial"/>
                <a:cs typeface="Arial"/>
              </a:rPr>
              <a:t>Tel </a:t>
            </a:r>
            <a:r>
              <a:rPr sz="1100" spc="-125" dirty="0">
                <a:solidFill>
                  <a:srgbClr val="FFFFFF"/>
                </a:solidFill>
                <a:latin typeface="Arial"/>
                <a:cs typeface="Arial"/>
              </a:rPr>
              <a:t>: </a:t>
            </a:r>
            <a:r>
              <a:rPr lang="fr-CH" sz="1100" spc="-40" dirty="0">
                <a:solidFill>
                  <a:srgbClr val="FFFFFF"/>
                </a:solidFill>
                <a:latin typeface="Arial"/>
                <a:cs typeface="Arial"/>
              </a:rPr>
              <a:t>+</a:t>
            </a:r>
            <a:r>
              <a:rPr sz="1100" spc="-40" dirty="0">
                <a:solidFill>
                  <a:srgbClr val="FFFFFF"/>
                </a:solidFill>
                <a:latin typeface="Arial"/>
                <a:cs typeface="Arial"/>
              </a:rPr>
              <a:t>41 </a:t>
            </a:r>
            <a:r>
              <a:rPr sz="1100" spc="25" dirty="0">
                <a:solidFill>
                  <a:srgbClr val="FFFFFF"/>
                </a:solidFill>
                <a:latin typeface="Arial"/>
                <a:cs typeface="Arial"/>
              </a:rPr>
              <a:t>766 </a:t>
            </a:r>
            <a:r>
              <a:rPr sz="1100" spc="-70" dirty="0">
                <a:solidFill>
                  <a:srgbClr val="FFFFFF"/>
                </a:solidFill>
                <a:latin typeface="Arial"/>
                <a:cs typeface="Arial"/>
              </a:rPr>
              <a:t>901</a:t>
            </a:r>
            <a:r>
              <a:rPr sz="1100" spc="-140" dirty="0">
                <a:solidFill>
                  <a:srgbClr val="FFFFFF"/>
                </a:solidFill>
                <a:latin typeface="Arial"/>
                <a:cs typeface="Arial"/>
              </a:rPr>
              <a:t> </a:t>
            </a:r>
            <a:r>
              <a:rPr sz="1100" spc="-105" dirty="0">
                <a:solidFill>
                  <a:srgbClr val="FFFFFF"/>
                </a:solidFill>
                <a:latin typeface="Arial"/>
                <a:cs typeface="Arial"/>
              </a:rPr>
              <a:t>176</a:t>
            </a:r>
            <a:endParaRPr sz="1100" dirty="0">
              <a:latin typeface="Arial"/>
              <a:cs typeface="Arial"/>
            </a:endParaRPr>
          </a:p>
        </p:txBody>
      </p:sp>
      <p:sp>
        <p:nvSpPr>
          <p:cNvPr id="11" name="object 11"/>
          <p:cNvSpPr/>
          <p:nvPr/>
        </p:nvSpPr>
        <p:spPr>
          <a:xfrm>
            <a:off x="998437" y="4795935"/>
            <a:ext cx="4166996" cy="2257298"/>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TotalTime>
  <Words>1999</Words>
  <Application>Microsoft Macintosh PowerPoint</Application>
  <PresentationFormat>Personnalisé</PresentationFormat>
  <Paragraphs>128</Paragraphs>
  <Slides>8</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Times New Roman</vt:lpstr>
      <vt:lpstr>Wingdings</vt:lpstr>
      <vt:lpstr>Office Theme</vt:lpstr>
      <vt:lpstr>Présentation PowerPoint</vt:lpstr>
      <vt:lpstr>Présentation PowerPoint</vt:lpstr>
      <vt:lpstr>Tutores ingleses de 6 años para un “feliz confinamiento”.</vt:lpstr>
      <vt:lpstr>Una exclusiva innovación pedagógica suiza inspirada en Montessori, galardonada con la Medalla de Oro en el Concurso Internacional de Lépine
</vt:lpstr>
      <vt:lpstr>Una oferta especial para apoyar a familias durante el confinamiento</vt:lpstr>
      <vt:lpstr>Présentation PowerPoint</vt:lpstr>
      <vt:lpstr>Acerca de Nathalie Lesselin, fundadora de KOKORO lingua</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sabine Milani</cp:lastModifiedBy>
  <cp:revision>32</cp:revision>
  <dcterms:created xsi:type="dcterms:W3CDTF">2020-04-07T10:42:20Z</dcterms:created>
  <dcterms:modified xsi:type="dcterms:W3CDTF">2020-04-15T15:35:38Z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2020-04-02T00:00:00Z</vt:filetime>
  </property>
  <property fmtid="{D5CDD505-2E9C-101B-9397-08002B2CF9AE}" pid="3" name="Creator">
    <vt:lpwstr>Adobe InDesign 15.0 (Macintosh)</vt:lpwstr>
  </property>
  <property fmtid="{D5CDD505-2E9C-101B-9397-08002B2CF9AE}" pid="4" name="LastSaved">
    <vt:filetime>2020-04-07T00:00:00Z</vt:filetime>
  </property>
</Properties>
</file>